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12" r:id="rId3"/>
    <p:sldId id="258" r:id="rId4"/>
    <p:sldId id="313" r:id="rId5"/>
    <p:sldId id="314" r:id="rId6"/>
    <p:sldId id="264" r:id="rId7"/>
    <p:sldId id="315" r:id="rId8"/>
    <p:sldId id="265" r:id="rId9"/>
    <p:sldId id="266" r:id="rId10"/>
    <p:sldId id="267" r:id="rId11"/>
    <p:sldId id="270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307" r:id="rId34"/>
    <p:sldId id="308" r:id="rId35"/>
    <p:sldId id="318" r:id="rId36"/>
    <p:sldId id="319" r:id="rId37"/>
    <p:sldId id="324" r:id="rId38"/>
    <p:sldId id="323" r:id="rId39"/>
    <p:sldId id="328" r:id="rId40"/>
    <p:sldId id="320" r:id="rId41"/>
    <p:sldId id="321" r:id="rId42"/>
    <p:sldId id="322" r:id="rId43"/>
    <p:sldId id="325" r:id="rId44"/>
    <p:sldId id="326" r:id="rId45"/>
    <p:sldId id="316" r:id="rId46"/>
    <p:sldId id="327" r:id="rId47"/>
    <p:sldId id="317" r:id="rId48"/>
    <p:sldId id="291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9" r:id="rId64"/>
    <p:sldId id="310" r:id="rId65"/>
    <p:sldId id="311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 autoAdjust="0"/>
    <p:restoredTop sz="94660"/>
  </p:normalViewPr>
  <p:slideViewPr>
    <p:cSldViewPr snapToGrid="0" snapToObjects="1">
      <p:cViewPr varScale="1">
        <p:scale>
          <a:sx n="177" d="100"/>
          <a:sy n="177" d="100"/>
        </p:scale>
        <p:origin x="-1824" y="-112"/>
      </p:cViewPr>
      <p:guideLst>
        <p:guide orient="horz" pos="3859"/>
        <p:guide orient="horz" pos="2637"/>
        <p:guide orient="horz" pos="1135"/>
        <p:guide orient="horz" pos="2160"/>
        <p:guide pos="319"/>
        <p:guide pos="5580"/>
        <p:guide pos="2880"/>
        <p:guide pos="1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-3688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73392-AF9F-A740-BE2B-E1AAF104AC7F}" type="datetimeFigureOut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A4101-B23D-4643-97AC-D394395499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812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F62E1-F9AD-495C-BF06-76E1F5E8F9F5}" type="datetimeFigureOut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CDA4E-CF9D-414E-8EE5-7B82BD64F7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13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83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6414" y="3942865"/>
            <a:ext cx="8274321" cy="825003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28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1933" y="5067693"/>
            <a:ext cx="8258530" cy="4529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100" spc="300" dirty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3" y="1801813"/>
            <a:ext cx="3328194" cy="7713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998913-6893-894E-9542-E71F7FC4F2AC}" type="datetime1">
              <a:rPr lang="en-US" smtClean="0"/>
              <a:t>3/6/15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516573" y="1814831"/>
            <a:ext cx="8301990" cy="4323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68580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2489326"/>
            <a:ext cx="8301990" cy="187934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573" y="1816946"/>
            <a:ext cx="4055428" cy="43899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627" y="1816946"/>
            <a:ext cx="4059936" cy="439123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1A50F9D-0EEA-7446-9BC1-9E5573B58E3D}" type="datetime1">
              <a:rPr lang="en-US" smtClean="0"/>
              <a:t>3/6/15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D7E6-3921-B747-98DB-AE397ECDD577}" type="datetime1">
              <a:rPr lang="en-US" smtClean="0"/>
              <a:t>3/6/15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A3C6-B092-2D4D-8488-64ECE18FA3CA}" type="datetime1">
              <a:rPr lang="en-US" smtClean="0"/>
              <a:t>3/6/15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7339" y="582507"/>
            <a:ext cx="8521065" cy="1083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6390640" y="6379419"/>
            <a:ext cx="1229633" cy="3651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404040"/>
                </a:solidFill>
                <a:latin typeface="+mn-lt"/>
              </a:defRPr>
            </a:lvl1pPr>
          </a:lstStyle>
          <a:p>
            <a:fld id="{06ABBD39-3CC6-BB4A-995C-9EFD256126D6}" type="datetime1">
              <a:rPr lang="en-US" smtClean="0"/>
              <a:pPr/>
              <a:t>3/6/15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3"/>
          </p:nvPr>
        </p:nvSpPr>
        <p:spPr>
          <a:xfrm>
            <a:off x="431578" y="6379421"/>
            <a:ext cx="5952712" cy="365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35560" y="6379419"/>
            <a:ext cx="338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400090"/>
                </a:solidFill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516574" y="1812935"/>
            <a:ext cx="8301990" cy="43804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 descr="Yahoo logo purp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27" y="6456694"/>
            <a:ext cx="876737" cy="2031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9pPr>
    </p:titleStyle>
    <p:bodyStyle>
      <a:lvl1pPr marL="2333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000" b="0" kern="1200">
          <a:solidFill>
            <a:srgbClr val="333333"/>
          </a:solidFill>
          <a:latin typeface="+mn-lt"/>
          <a:ea typeface="+mn-ea"/>
          <a:cs typeface="+mn-cs"/>
        </a:defRPr>
      </a:lvl1pPr>
      <a:lvl2pPr marL="457200" indent="-223838" algn="l" rtl="0" eaLnBrk="1" fontAlgn="base" hangingPunct="1">
        <a:spcBef>
          <a:spcPts val="0"/>
        </a:spcBef>
        <a:spcAft>
          <a:spcPts val="600"/>
        </a:spcAft>
        <a:buClrTx/>
        <a:buSzPct val="80000"/>
        <a:buFont typeface="Calibri" pitchFamily="34" charset="0"/>
        <a:buChar char="›"/>
        <a:defRPr sz="1600" kern="1200">
          <a:solidFill>
            <a:srgbClr val="333333"/>
          </a:solidFill>
          <a:latin typeface="+mn-lt"/>
          <a:ea typeface="+mn-ea"/>
          <a:cs typeface="+mn-cs"/>
        </a:defRPr>
      </a:lvl2pPr>
      <a:lvl3pPr marL="690563" indent="-233363" algn="l" rtl="0" eaLnBrk="1" fontAlgn="base" hangingPunct="1">
        <a:spcBef>
          <a:spcPts val="0"/>
        </a:spcBef>
        <a:spcAft>
          <a:spcPts val="600"/>
        </a:spcAft>
        <a:buClrTx/>
        <a:buFont typeface="Arial" pitchFamily="34" charset="0"/>
        <a:buChar char="•"/>
        <a:defRPr sz="1400" kern="1200">
          <a:solidFill>
            <a:srgbClr val="333333"/>
          </a:solidFill>
          <a:latin typeface="+mn-lt"/>
          <a:ea typeface="+mn-ea"/>
          <a:cs typeface="+mn-cs"/>
        </a:defRPr>
      </a:lvl3pPr>
      <a:lvl4pPr marL="854075" indent="-163513" algn="l" rtl="0" eaLnBrk="1" fontAlgn="base" hangingPunct="1">
        <a:spcBef>
          <a:spcPts val="0"/>
        </a:spcBef>
        <a:spcAft>
          <a:spcPts val="600"/>
        </a:spcAft>
        <a:buClrTx/>
        <a:buFont typeface="Calibri" pitchFamily="34" charset="0"/>
        <a:buChar char="–"/>
        <a:defRPr sz="1200" kern="1200">
          <a:solidFill>
            <a:srgbClr val="333333"/>
          </a:solidFill>
          <a:latin typeface="+mn-lt"/>
          <a:ea typeface="+mn-ea"/>
          <a:cs typeface="+mn-cs"/>
        </a:defRPr>
      </a:lvl4pPr>
      <a:lvl5pPr marL="1025525" indent="-171450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1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hyperlink" Target="mailto:bobby@apache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torm/tree/master/examples/storm-starter" TargetMode="External"/><Relationship Id="rId4" Type="http://schemas.openxmlformats.org/officeDocument/2006/relationships/hyperlink" Target="http://hortonworks.com/hadoop/stor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.corp.yahoo.com/rfarivar/twitter-storm-wordcloud-dem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ache/storm.git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ache/storm/tree/master/storm-core/src/clj/backtype/storm/daemon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pache/storm/blob/master/storm-core/src/jvm/backtype/storm/scheduler/IScheduler.java" TargetMode="External"/><Relationship Id="rId3" Type="http://schemas.openxmlformats.org/officeDocument/2006/relationships/hyperlink" Target="https://github.com/apache/storm/blob/master/storm-core/src/jvm/backtype/storm/messaging/IContext.java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STORM-632" TargetMode="External"/><Relationship Id="rId4" Type="http://schemas.openxmlformats.org/officeDocument/2006/relationships/hyperlink" Target="https://issues.apache.org/jira/browse/STORM-637" TargetMode="External"/><Relationship Id="rId5" Type="http://schemas.openxmlformats.org/officeDocument/2006/relationships/hyperlink" Target="https://github.com/apache/storm/pull/40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lmeric.files.wordpress.com/2014/11/the-power-of-both-choices-practical-load-balancing-for-distributed-stream-processing-engines.pdf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thanmarz.com/blog/how-to-beat-the-cap-theorem.html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witter/summingbird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lyscalable.wordpress.com/2012/05/01/probabilistic-structures-web-analytics-data-mining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gdata-cookbook.com/post/50334182923/machine-learning-over-storm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adar.oreilly.com/2014/07/questioning-the-lambda-architecture.html" TargetMode="Externa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370" dirty="0" smtClean="0"/>
              <a:t>A Hands on Apache Storm Tutorial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120"/>
            <a:ext cx="8229600" cy="809443"/>
          </a:xfrm>
        </p:spPr>
        <p:txBody>
          <a:bodyPr/>
          <a:lstStyle/>
          <a:p>
            <a:pPr algn="l"/>
            <a:r>
              <a:rPr lang="en-US" dirty="0" smtClean="0"/>
              <a:t>Storm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60781" y="1173238"/>
            <a:ext cx="4559603" cy="520095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Streams</a:t>
            </a:r>
          </a:p>
          <a:p>
            <a:pPr marL="914400" lvl="1" indent="-514350"/>
            <a:r>
              <a:rPr lang="en-US" dirty="0" smtClean="0"/>
              <a:t>Unbounded sequence of </a:t>
            </a:r>
            <a:r>
              <a:rPr lang="en-US" dirty="0" err="1" smtClean="0"/>
              <a:t>tuples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Spout</a:t>
            </a:r>
          </a:p>
          <a:p>
            <a:pPr marL="914400" lvl="1" indent="-514350"/>
            <a:r>
              <a:rPr lang="en-US" dirty="0" smtClean="0"/>
              <a:t>Source of Stream</a:t>
            </a:r>
          </a:p>
          <a:p>
            <a:pPr marL="914400" lvl="1" indent="-514350"/>
            <a:r>
              <a:rPr lang="en-US" dirty="0" smtClean="0"/>
              <a:t>E.g. </a:t>
            </a:r>
            <a:r>
              <a:rPr lang="en-US" dirty="0"/>
              <a:t>Read from Twitter streaming API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Bolts</a:t>
            </a:r>
          </a:p>
          <a:p>
            <a:pPr marL="914400" lvl="1" indent="-514350"/>
            <a:r>
              <a:rPr lang="en-US" dirty="0"/>
              <a:t>Processes input streams and produces new </a:t>
            </a:r>
            <a:r>
              <a:rPr lang="en-US" dirty="0" smtClean="0"/>
              <a:t>streams</a:t>
            </a:r>
          </a:p>
          <a:p>
            <a:pPr marL="914400" lvl="1" indent="-514350"/>
            <a:r>
              <a:rPr lang="en-US" dirty="0" smtClean="0"/>
              <a:t>E.g. Functions, Filters, Aggregation, Joins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Topologies</a:t>
            </a:r>
          </a:p>
          <a:p>
            <a:pPr marL="914400" lvl="1" indent="-514350"/>
            <a:r>
              <a:rPr lang="en-US" dirty="0"/>
              <a:t>Network of spouts and bolts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37" y="890564"/>
            <a:ext cx="6177458" cy="474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80" y="1709039"/>
            <a:ext cx="4402364" cy="1544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4" y="3417389"/>
            <a:ext cx="4422170" cy="1389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674" y="4952518"/>
            <a:ext cx="2463499" cy="179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of 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22121" y="1341526"/>
            <a:ext cx="4953291" cy="51725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i="1" dirty="0" smtClean="0"/>
              <a:t>Shuffle </a:t>
            </a:r>
            <a:r>
              <a:rPr lang="en-US" b="1" i="1" dirty="0"/>
              <a:t>grouping</a:t>
            </a:r>
            <a:r>
              <a:rPr lang="en-US" dirty="0"/>
              <a:t>: pick a random </a:t>
            </a:r>
            <a:r>
              <a:rPr lang="en-US" dirty="0" smtClean="0"/>
              <a:t>task (but with load balancing)</a:t>
            </a:r>
          </a:p>
          <a:p>
            <a:r>
              <a:rPr lang="en-US" b="1" i="1" dirty="0" smtClean="0"/>
              <a:t>Fields </a:t>
            </a:r>
            <a:r>
              <a:rPr lang="en-US" b="1" i="1" dirty="0"/>
              <a:t>grouping</a:t>
            </a:r>
            <a:r>
              <a:rPr lang="en-US" dirty="0"/>
              <a:t>: consistent hashing on a subset of tuple </a:t>
            </a:r>
            <a:r>
              <a:rPr lang="en-US" dirty="0" smtClean="0"/>
              <a:t>fields</a:t>
            </a:r>
          </a:p>
          <a:p>
            <a:r>
              <a:rPr lang="en-US" b="1" i="1" dirty="0" smtClean="0"/>
              <a:t>All </a:t>
            </a:r>
            <a:r>
              <a:rPr lang="en-US" b="1" i="1" dirty="0"/>
              <a:t>grouping</a:t>
            </a:r>
            <a:r>
              <a:rPr lang="en-US" dirty="0"/>
              <a:t>: send to all tasks</a:t>
            </a:r>
            <a:r>
              <a:rPr lang="en-US" dirty="0" smtClean="0"/>
              <a:t> </a:t>
            </a:r>
          </a:p>
          <a:p>
            <a:r>
              <a:rPr lang="en-US" b="1" i="1" dirty="0" smtClean="0"/>
              <a:t>Global </a:t>
            </a:r>
            <a:r>
              <a:rPr lang="en-US" b="1" i="1" dirty="0"/>
              <a:t>grouping</a:t>
            </a:r>
            <a:r>
              <a:rPr lang="en-US" dirty="0"/>
              <a:t>: pick task with lowest </a:t>
            </a:r>
            <a:r>
              <a:rPr lang="en-US" dirty="0" smtClean="0"/>
              <a:t>id</a:t>
            </a:r>
          </a:p>
          <a:p>
            <a:r>
              <a:rPr lang="en-US" b="1" i="1" dirty="0" smtClean="0"/>
              <a:t>Shuffle or Local grouping</a:t>
            </a:r>
            <a:r>
              <a:rPr lang="en-US" dirty="0" smtClean="0"/>
              <a:t>: If there is a local bolt (in the same worker process) use it otherwise use shuffle</a:t>
            </a:r>
          </a:p>
          <a:p>
            <a:r>
              <a:rPr lang="en-US" b="1" dirty="0"/>
              <a:t>Partial Key grouping</a:t>
            </a:r>
            <a:r>
              <a:rPr lang="en-US" dirty="0"/>
              <a:t>: </a:t>
            </a:r>
            <a:r>
              <a:rPr lang="en-US" dirty="0" smtClean="0"/>
              <a:t>Fields grouping but with 2 choices for load balancing.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67" y="1071089"/>
            <a:ext cx="3636766" cy="2747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014" y="3844951"/>
            <a:ext cx="4010710" cy="29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6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Architecture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24744" y="5549439"/>
            <a:ext cx="1375789" cy="729126"/>
          </a:xfrm>
          <a:prstGeom prst="borderCallout1">
            <a:avLst>
              <a:gd name="adj1" fmla="val -3827"/>
              <a:gd name="adj2" fmla="val 52351"/>
              <a:gd name="adj3" fmla="val -270946"/>
              <a:gd name="adj4" fmla="val 439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Node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2722082" y="5549439"/>
            <a:ext cx="1529120" cy="729126"/>
          </a:xfrm>
          <a:prstGeom prst="borderCallout1">
            <a:avLst>
              <a:gd name="adj1" fmla="val -3827"/>
              <a:gd name="adj2" fmla="val 52351"/>
              <a:gd name="adj3" fmla="val -170592"/>
              <a:gd name="adj4" fmla="val 566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Coordination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7214255" y="5641362"/>
            <a:ext cx="1375789" cy="729126"/>
          </a:xfrm>
          <a:prstGeom prst="borderCallout1">
            <a:avLst>
              <a:gd name="adj1" fmla="val -3827"/>
              <a:gd name="adj2" fmla="val 52351"/>
              <a:gd name="adj3" fmla="val -121894"/>
              <a:gd name="adj4" fmla="val 486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 processes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99913" y="1452103"/>
            <a:ext cx="1245809" cy="535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8354" y="3035975"/>
            <a:ext cx="1245809" cy="535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Nimbus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88712" y="2270345"/>
            <a:ext cx="1245809" cy="2067076"/>
            <a:chOff x="3186824" y="2194153"/>
            <a:chExt cx="1245809" cy="2067076"/>
          </a:xfrm>
        </p:grpSpPr>
        <p:sp>
          <p:nvSpPr>
            <p:cNvPr id="10" name="Rectangle 9"/>
            <p:cNvSpPr/>
            <p:nvPr/>
          </p:nvSpPr>
          <p:spPr>
            <a:xfrm>
              <a:off x="3186824" y="2194153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Zookeeper</a:t>
              </a:r>
              <a:endParaRPr lang="en-US" sz="16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86824" y="2959781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Zookeeper</a:t>
              </a:r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86824" y="3725410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Zookeeper</a:t>
              </a:r>
              <a:endParaRPr lang="en-US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19070" y="1804680"/>
            <a:ext cx="1245809" cy="2998409"/>
            <a:chOff x="5528462" y="1417638"/>
            <a:chExt cx="1245809" cy="2998409"/>
          </a:xfrm>
        </p:grpSpPr>
        <p:sp>
          <p:nvSpPr>
            <p:cNvPr id="13" name="Rectangle 12"/>
            <p:cNvSpPr/>
            <p:nvPr/>
          </p:nvSpPr>
          <p:spPr>
            <a:xfrm>
              <a:off x="5528462" y="1417638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28462" y="2238501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28462" y="3059364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28462" y="3880228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1900533" y="3007551"/>
            <a:ext cx="991809" cy="592667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4330891" y="3007551"/>
            <a:ext cx="991809" cy="592667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99913" y="4267270"/>
            <a:ext cx="1245809" cy="535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99913" y="3446406"/>
            <a:ext cx="1245809" cy="535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99913" y="2072587"/>
            <a:ext cx="1245809" cy="535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3" idx="3"/>
            <a:endCxn id="7" idx="1"/>
          </p:cNvCxnSpPr>
          <p:nvPr/>
        </p:nvCxnSpPr>
        <p:spPr>
          <a:xfrm flipV="1">
            <a:off x="6664875" y="1720013"/>
            <a:ext cx="435034" cy="352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24" idx="1"/>
          </p:cNvCxnSpPr>
          <p:nvPr/>
        </p:nvCxnSpPr>
        <p:spPr>
          <a:xfrm>
            <a:off x="6664875" y="2072588"/>
            <a:ext cx="435034" cy="267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22" idx="1"/>
          </p:cNvCxnSpPr>
          <p:nvPr/>
        </p:nvCxnSpPr>
        <p:spPr>
          <a:xfrm>
            <a:off x="6664875" y="3714314"/>
            <a:ext cx="4350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  <a:endCxn id="21" idx="1"/>
          </p:cNvCxnSpPr>
          <p:nvPr/>
        </p:nvCxnSpPr>
        <p:spPr>
          <a:xfrm>
            <a:off x="6664875" y="4535178"/>
            <a:ext cx="4350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1 35"/>
          <p:cNvSpPr/>
          <p:nvPr/>
        </p:nvSpPr>
        <p:spPr>
          <a:xfrm>
            <a:off x="5250132" y="5604505"/>
            <a:ext cx="1375789" cy="729126"/>
          </a:xfrm>
          <a:prstGeom prst="borderCallout1">
            <a:avLst>
              <a:gd name="adj1" fmla="val -3827"/>
              <a:gd name="adj2" fmla="val 52351"/>
              <a:gd name="adj3" fmla="val -109599"/>
              <a:gd name="adj4" fmla="val 529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Launches workers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8805333" y="1584476"/>
            <a:ext cx="0" cy="2950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345722" y="1584476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345722" y="2311468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8345722" y="3714314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360236" y="4506149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"/>
          <p:cNvCxnSpPr>
            <a:stCxn id="7" idx="0"/>
            <a:endCxn id="10" idx="0"/>
          </p:cNvCxnSpPr>
          <p:nvPr/>
        </p:nvCxnSpPr>
        <p:spPr>
          <a:xfrm rot="16200000" flipH="1" flipV="1">
            <a:off x="5258097" y="-194377"/>
            <a:ext cx="818242" cy="4111201"/>
          </a:xfrm>
          <a:prstGeom prst="curvedConnector3">
            <a:avLst>
              <a:gd name="adj1" fmla="val -68110"/>
            </a:avLst>
          </a:prstGeom>
          <a:ln w="38100" cmpd="sng">
            <a:solidFill>
              <a:srgbClr val="61399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4995" y="1720012"/>
            <a:ext cx="6074624" cy="44969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197433" y="1971524"/>
            <a:ext cx="1463523" cy="1064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(Spout A-1)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65757" y="1971524"/>
            <a:ext cx="1463523" cy="1064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(Spout </a:t>
            </a:r>
            <a:r>
              <a:rPr lang="en-US" dirty="0"/>
              <a:t>A</a:t>
            </a:r>
            <a:r>
              <a:rPr lang="en-US" dirty="0" smtClean="0"/>
              <a:t>-</a:t>
            </a:r>
            <a:r>
              <a:rPr lang="en-US" dirty="0"/>
              <a:t>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734077" y="1971524"/>
            <a:ext cx="1463523" cy="1064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(Spout </a:t>
            </a:r>
            <a:r>
              <a:rPr lang="en-US" dirty="0"/>
              <a:t>A</a:t>
            </a:r>
            <a:r>
              <a:rPr lang="en-US" dirty="0" smtClean="0"/>
              <a:t>-</a:t>
            </a:r>
            <a:r>
              <a:rPr lang="en-US" dirty="0"/>
              <a:t>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197433" y="4639735"/>
            <a:ext cx="1463523" cy="1064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(Bolt </a:t>
            </a:r>
            <a:r>
              <a:rPr lang="en-US" dirty="0"/>
              <a:t>B</a:t>
            </a:r>
            <a:r>
              <a:rPr lang="en-US" dirty="0" smtClean="0"/>
              <a:t>-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965757" y="4639735"/>
            <a:ext cx="1463523" cy="1064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Workers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734077" y="4639735"/>
            <a:ext cx="1463523" cy="10643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(Acker)</a:t>
            </a:r>
            <a:endParaRPr lang="en-US" dirty="0"/>
          </a:p>
        </p:txBody>
      </p:sp>
      <p:sp>
        <p:nvSpPr>
          <p:cNvPr id="50" name="Up-Down Arrow 49"/>
          <p:cNvSpPr/>
          <p:nvPr/>
        </p:nvSpPr>
        <p:spPr>
          <a:xfrm>
            <a:off x="1790097" y="3096383"/>
            <a:ext cx="266095" cy="45357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-Down Arrow 50"/>
          <p:cNvSpPr/>
          <p:nvPr/>
        </p:nvSpPr>
        <p:spPr>
          <a:xfrm>
            <a:off x="3526973" y="3096383"/>
            <a:ext cx="266095" cy="45357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-Down Arrow 51"/>
          <p:cNvSpPr/>
          <p:nvPr/>
        </p:nvSpPr>
        <p:spPr>
          <a:xfrm>
            <a:off x="5329164" y="3096383"/>
            <a:ext cx="266095" cy="45357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-Down Arrow 52"/>
          <p:cNvSpPr/>
          <p:nvPr/>
        </p:nvSpPr>
        <p:spPr>
          <a:xfrm>
            <a:off x="1790097" y="4076095"/>
            <a:ext cx="266095" cy="45357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-Down Arrow 53"/>
          <p:cNvSpPr/>
          <p:nvPr/>
        </p:nvSpPr>
        <p:spPr>
          <a:xfrm>
            <a:off x="3526973" y="4076095"/>
            <a:ext cx="266095" cy="45357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-Down Arrow 54"/>
          <p:cNvSpPr/>
          <p:nvPr/>
        </p:nvSpPr>
        <p:spPr>
          <a:xfrm>
            <a:off x="5329164" y="4076095"/>
            <a:ext cx="266095" cy="45357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9478" y="3609285"/>
            <a:ext cx="5125039" cy="409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Routing</a:t>
            </a:r>
          </a:p>
        </p:txBody>
      </p:sp>
      <p:sp>
        <p:nvSpPr>
          <p:cNvPr id="21" name="Up-Down Arrow 20"/>
          <p:cNvSpPr/>
          <p:nvPr/>
        </p:nvSpPr>
        <p:spPr>
          <a:xfrm>
            <a:off x="3546325" y="5732820"/>
            <a:ext cx="266095" cy="453571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0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WordCount</a:t>
            </a:r>
            <a:r>
              <a:rPr lang="en-US" dirty="0" smtClean="0"/>
              <a:t> in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341526"/>
            <a:ext cx="8229600" cy="5516476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TopologyBuilder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6600"/>
                </a:solidFill>
                <a:latin typeface="Monaco"/>
                <a:cs typeface="Monaco"/>
              </a:rPr>
              <a:t>builder </a:t>
            </a:r>
            <a:r>
              <a:rPr lang="en-US" sz="1600" dirty="0" smtClean="0">
                <a:latin typeface="Monaco"/>
                <a:cs typeface="Monaco"/>
              </a:rPr>
              <a:t>=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TopologyBiulder</a:t>
            </a:r>
            <a:r>
              <a:rPr lang="en-US" sz="1600" dirty="0" smtClean="0">
                <a:latin typeface="Monaco"/>
                <a:cs typeface="Monaco"/>
              </a:rPr>
              <a:t>();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.setSpout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“spout”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KestrelSpout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</a:t>
            </a:r>
            <a:r>
              <a:rPr lang="en-US" sz="1600" dirty="0" err="1" smtClean="0">
                <a:solidFill>
                  <a:srgbClr val="FF0000"/>
                </a:solidFill>
                <a:latin typeface="Monaco"/>
                <a:cs typeface="Monaco"/>
              </a:rPr>
              <a:t>kestrel.twitter.com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”</a:t>
            </a:r>
            <a:r>
              <a:rPr lang="en-US" sz="1600" dirty="0" smtClean="0">
                <a:latin typeface="Monaco"/>
                <a:cs typeface="Monaco"/>
              </a:rPr>
              <a:t>,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		22133, 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</a:t>
            </a:r>
            <a:r>
              <a:rPr lang="en-US" sz="1600" dirty="0" err="1" smtClean="0">
                <a:solidFill>
                  <a:srgbClr val="FF0000"/>
                </a:solidFill>
                <a:latin typeface="Monaco"/>
                <a:cs typeface="Monaco"/>
              </a:rPr>
              <a:t>sentence_queue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StringScheme</a:t>
            </a:r>
            <a:r>
              <a:rPr lang="en-US" sz="1600" dirty="0" smtClean="0">
                <a:latin typeface="Monaco"/>
                <a:cs typeface="Monaco"/>
              </a:rPr>
              <a:t>()),5);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.setBolt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“split”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SplitSentence</a:t>
            </a:r>
            <a:r>
              <a:rPr lang="en-US" sz="1600" dirty="0" smtClean="0">
                <a:latin typeface="Monaco"/>
                <a:cs typeface="Monaco"/>
              </a:rPr>
              <a:t>(), 8).</a:t>
            </a:r>
            <a:r>
              <a:rPr lang="en-US" sz="1600" dirty="0" err="1" smtClean="0">
                <a:latin typeface="Monaco"/>
                <a:cs typeface="Monaco"/>
              </a:rPr>
              <a:t>shuffleGrouping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“spout”</a:t>
            </a:r>
            <a:r>
              <a:rPr lang="en-US" sz="1600" dirty="0" smtClean="0">
                <a:latin typeface="Monaco"/>
                <a:cs typeface="Monaco"/>
              </a:rPr>
              <a:t>);</a:t>
            </a:r>
          </a:p>
          <a:p>
            <a:pPr>
              <a:buNone/>
            </a:pPr>
            <a:r>
              <a:rPr lang="en-US" sz="1600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.setBolt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“count”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WordCount</a:t>
            </a:r>
            <a:r>
              <a:rPr lang="en-US" sz="1600" dirty="0" smtClean="0">
                <a:latin typeface="Monaco"/>
                <a:cs typeface="Monaco"/>
              </a:rPr>
              <a:t>(), 12)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			.</a:t>
            </a:r>
            <a:r>
              <a:rPr lang="en-US" sz="1600" dirty="0" err="1" smtClean="0">
                <a:latin typeface="Monaco"/>
                <a:cs typeface="Monaco"/>
              </a:rPr>
              <a:t>fieldGrouping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“split”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new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Fields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“word”</a:t>
            </a:r>
            <a:r>
              <a:rPr lang="en-US" sz="1600" dirty="0" smtClean="0">
                <a:latin typeface="Monaco"/>
                <a:cs typeface="Monaco"/>
              </a:rPr>
              <a:t>));</a:t>
            </a:r>
          </a:p>
          <a:p>
            <a:pPr>
              <a:buNone/>
            </a:pPr>
            <a:endParaRPr lang="en-US" sz="1600" dirty="0" smtClean="0">
              <a:latin typeface="Monaco"/>
              <a:cs typeface="Monaco"/>
            </a:endParaRP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//===============================================================</a:t>
            </a:r>
          </a:p>
          <a:p>
            <a:pPr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p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ublic static class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SplitSentence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extends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ShellBolt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implements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IRichBolt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latin typeface="Monaco"/>
                <a:cs typeface="Monaco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  //Code to split a sentence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}</a:t>
            </a:r>
          </a:p>
          <a:p>
            <a:pPr>
              <a:buNone/>
            </a:pPr>
            <a:endParaRPr lang="en-US" sz="1600" dirty="0" smtClean="0">
              <a:latin typeface="Monaco"/>
              <a:cs typeface="Monaco"/>
            </a:endParaRPr>
          </a:p>
          <a:p>
            <a:pPr>
              <a:buNone/>
            </a:pP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p</a:t>
            </a: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ublic static class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WordCount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E6B9B8"/>
                </a:solidFill>
                <a:latin typeface="Monaco"/>
                <a:cs typeface="Monaco"/>
              </a:rPr>
              <a:t>implements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IBasicBolt</a:t>
            </a:r>
            <a:r>
              <a:rPr lang="en-US" sz="1600" dirty="0" smtClean="0">
                <a:latin typeface="Monaco"/>
                <a:cs typeface="Monaco"/>
              </a:rPr>
              <a:t>{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//Code to count words, have to override the execute function</a:t>
            </a:r>
          </a:p>
          <a:p>
            <a:pPr>
              <a:buNone/>
            </a:pPr>
            <a:r>
              <a:rPr lang="en-US" sz="1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onaco"/>
                <a:cs typeface="Monaco"/>
              </a:rPr>
              <a:t>  public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void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execute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Tuple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6600"/>
                </a:solidFill>
                <a:latin typeface="Monaco"/>
                <a:cs typeface="Monaco"/>
              </a:rPr>
              <a:t>tuple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00" dirty="0" err="1" smtClean="0">
                <a:solidFill>
                  <a:srgbClr val="008000"/>
                </a:solidFill>
                <a:latin typeface="Monaco"/>
                <a:cs typeface="Monaco"/>
              </a:rPr>
              <a:t>BasicOutputCollector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6600"/>
                </a:solidFill>
                <a:latin typeface="Monaco"/>
                <a:cs typeface="Monaco"/>
              </a:rPr>
              <a:t>collector</a:t>
            </a:r>
            <a:r>
              <a:rPr lang="en-US" sz="1600" dirty="0" smtClean="0">
                <a:latin typeface="Monaco"/>
                <a:cs typeface="Monaco"/>
              </a:rPr>
              <a:t>){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//…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	}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}</a:t>
            </a:r>
          </a:p>
          <a:p>
            <a:pPr>
              <a:buNone/>
            </a:pPr>
            <a:r>
              <a:rPr lang="en-US" sz="1600" dirty="0" smtClean="0">
                <a:latin typeface="Monaco"/>
                <a:cs typeface="Monaco"/>
              </a:rPr>
              <a:t>//================================================================</a:t>
            </a:r>
          </a:p>
          <a:p>
            <a:pPr>
              <a:buNone/>
            </a:pPr>
            <a:r>
              <a:rPr lang="en-US" sz="1600" dirty="0" err="1" smtClean="0">
                <a:latin typeface="Monaco"/>
                <a:cs typeface="Monaco"/>
              </a:rPr>
              <a:t>StormSubmitter.submitTopology</a:t>
            </a: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22" dirty="0" smtClean="0">
                <a:solidFill>
                  <a:srgbClr val="C0504D"/>
                </a:solidFill>
                <a:latin typeface="Monaco"/>
                <a:cs typeface="Monaco"/>
              </a:rPr>
              <a:t>“word-count”</a:t>
            </a:r>
            <a:r>
              <a:rPr lang="en-US" sz="1600" dirty="0" smtClean="0">
                <a:latin typeface="Monaco"/>
                <a:cs typeface="Monaco"/>
              </a:rPr>
              <a:t>, </a:t>
            </a:r>
            <a:r>
              <a:rPr lang="en-US" sz="1622" dirty="0" err="1" smtClean="0">
                <a:solidFill>
                  <a:srgbClr val="FF6600"/>
                </a:solidFill>
                <a:latin typeface="Monaco"/>
                <a:cs typeface="Monaco"/>
              </a:rPr>
              <a:t>builder</a:t>
            </a:r>
            <a:r>
              <a:rPr lang="en-US" sz="1600" dirty="0" err="1" smtClean="0">
                <a:latin typeface="Monaco"/>
                <a:cs typeface="Monaco"/>
              </a:rPr>
              <a:t>.createTopology</a:t>
            </a:r>
            <a:r>
              <a:rPr lang="en-US" sz="1600" dirty="0" smtClean="0">
                <a:latin typeface="Monaco"/>
                <a:cs typeface="Monaco"/>
              </a:rPr>
              <a:t>());</a:t>
            </a:r>
          </a:p>
          <a:p>
            <a:pPr>
              <a:buNone/>
            </a:pPr>
            <a:endParaRPr lang="en-US" sz="1600" dirty="0">
              <a:latin typeface="Monaco"/>
              <a:cs typeface="Monac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9837" y="24927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264503" y="2152952"/>
            <a:ext cx="3559046" cy="3279360"/>
            <a:chOff x="4683930" y="2152952"/>
            <a:chExt cx="3559046" cy="3279360"/>
          </a:xfrm>
        </p:grpSpPr>
        <p:sp>
          <p:nvSpPr>
            <p:cNvPr id="5" name="Rounded Rectangle 4"/>
            <p:cNvSpPr/>
            <p:nvPr/>
          </p:nvSpPr>
          <p:spPr>
            <a:xfrm>
              <a:off x="5079837" y="3621541"/>
              <a:ext cx="3163139" cy="18107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Parallelism Degree</a:t>
              </a:r>
            </a:p>
            <a:p>
              <a:pPr algn="ctr"/>
              <a:r>
                <a:rPr lang="en-US" dirty="0" smtClean="0"/>
                <a:t>(Number of tasks for a spout or Bolt)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5" idx="0"/>
            </p:cNvCxnSpPr>
            <p:nvPr/>
          </p:nvCxnSpPr>
          <p:spPr>
            <a:xfrm flipV="1">
              <a:off x="6661407" y="2152952"/>
              <a:ext cx="0" cy="146858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0"/>
              <a:endCxn id="7" idx="3"/>
            </p:cNvCxnSpPr>
            <p:nvPr/>
          </p:nvCxnSpPr>
          <p:spPr>
            <a:xfrm flipH="1" flipV="1">
              <a:off x="4683930" y="2677415"/>
              <a:ext cx="1977477" cy="9441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0"/>
            </p:cNvCxnSpPr>
            <p:nvPr/>
          </p:nvCxnSpPr>
          <p:spPr>
            <a:xfrm flipH="1" flipV="1">
              <a:off x="4983238" y="2334381"/>
              <a:ext cx="1678169" cy="12871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712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33172"/>
          </a:xfrm>
        </p:spPr>
        <p:txBody>
          <a:bodyPr>
            <a:normAutofit/>
          </a:bodyPr>
          <a:lstStyle/>
          <a:p>
            <a:r>
              <a:rPr lang="en-US" dirty="0" smtClean="0"/>
              <a:t>Guaranteeing Message Processing</a:t>
            </a:r>
            <a:br>
              <a:rPr lang="en-US" dirty="0" smtClean="0"/>
            </a:br>
            <a:r>
              <a:rPr lang="en-US" dirty="0" smtClean="0"/>
              <a:t>In Three Tasty Flavors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0575" y="2310190"/>
            <a:ext cx="81062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 None (like S4)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 At Least </a:t>
            </a:r>
            <a:r>
              <a:rPr lang="en-US" sz="3200" dirty="0"/>
              <a:t>O</a:t>
            </a:r>
            <a:r>
              <a:rPr lang="en-US" sz="3200" dirty="0" smtClean="0"/>
              <a:t>nce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 Exactly Once (like </a:t>
            </a:r>
            <a:r>
              <a:rPr lang="en-US" sz="3200" dirty="0" err="1" smtClean="0"/>
              <a:t>Hadoop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367111" y="6436438"/>
            <a:ext cx="3709620" cy="3300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/photos/maf04/14392794749 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47575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457" y="1341526"/>
            <a:ext cx="3868748" cy="303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Least Once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304333" y="1341526"/>
            <a:ext cx="5175306" cy="35616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Tuple Tree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A spout </a:t>
            </a:r>
            <a:r>
              <a:rPr lang="en-US" dirty="0" err="1" smtClean="0"/>
              <a:t>tuple</a:t>
            </a:r>
            <a:r>
              <a:rPr lang="en-US" dirty="0" smtClean="0"/>
              <a:t> is not fully processed until all </a:t>
            </a:r>
            <a:r>
              <a:rPr lang="en-US" dirty="0" err="1" smtClean="0"/>
              <a:t>tuples</a:t>
            </a:r>
            <a:r>
              <a:rPr lang="en-US" dirty="0" smtClean="0"/>
              <a:t> in the tree have been completed</a:t>
            </a:r>
          </a:p>
          <a:p>
            <a:r>
              <a:rPr lang="en-US" dirty="0" smtClean="0"/>
              <a:t>If the tuple tree is not completed within a specified timeout, the spout tuple is replayed</a:t>
            </a:r>
          </a:p>
          <a:p>
            <a:r>
              <a:rPr lang="en-US" dirty="0" smtClean="0"/>
              <a:t>Uses acker tasks to keep track of tuple progress</a:t>
            </a:r>
          </a:p>
          <a:p>
            <a:r>
              <a:rPr lang="en-US" dirty="0" smtClean="0"/>
              <a:t>Reliability API for the user: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751297"/>
            <a:ext cx="6385072" cy="210670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45851" y="5070276"/>
            <a:ext cx="6698153" cy="923330"/>
            <a:chOff x="2445847" y="5070281"/>
            <a:chExt cx="6698153" cy="923330"/>
          </a:xfrm>
        </p:grpSpPr>
        <p:sp>
          <p:nvSpPr>
            <p:cNvPr id="10" name="Oval 9"/>
            <p:cNvSpPr/>
            <p:nvPr/>
          </p:nvSpPr>
          <p:spPr>
            <a:xfrm>
              <a:off x="2445847" y="5514620"/>
              <a:ext cx="1540413" cy="47032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endCxn id="13" idx="1"/>
            </p:cNvCxnSpPr>
            <p:nvPr/>
          </p:nvCxnSpPr>
          <p:spPr>
            <a:xfrm flipV="1">
              <a:off x="3986260" y="5531946"/>
              <a:ext cx="2798614" cy="206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784874" y="5070281"/>
              <a:ext cx="2359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“Anchoring” creates a new edge in the </a:t>
              </a:r>
              <a:r>
                <a:rPr lang="en-US" dirty="0" err="1" smtClean="0"/>
                <a:t>tuple</a:t>
              </a:r>
              <a:r>
                <a:rPr lang="en-US" dirty="0" smtClean="0"/>
                <a:t> tree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" y="5984943"/>
            <a:ext cx="7864764" cy="923330"/>
            <a:chOff x="457200" y="5984946"/>
            <a:chExt cx="7864764" cy="923330"/>
          </a:xfrm>
        </p:grpSpPr>
        <p:sp>
          <p:nvSpPr>
            <p:cNvPr id="15" name="Oval 14"/>
            <p:cNvSpPr/>
            <p:nvPr/>
          </p:nvSpPr>
          <p:spPr>
            <a:xfrm>
              <a:off x="457200" y="5984948"/>
              <a:ext cx="3129259" cy="47032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5" idx="6"/>
              <a:endCxn id="19" idx="1"/>
            </p:cNvCxnSpPr>
            <p:nvPr/>
          </p:nvCxnSpPr>
          <p:spPr>
            <a:xfrm>
              <a:off x="3586459" y="6220112"/>
              <a:ext cx="2376379" cy="2264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962838" y="5984946"/>
              <a:ext cx="2359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Marks a single node in the tree as complete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818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</a:t>
            </a:r>
            <a:r>
              <a:rPr lang="en-US" dirty="0"/>
              <a:t>L</a:t>
            </a:r>
            <a:r>
              <a:rPr lang="en-US" dirty="0" smtClean="0"/>
              <a:t>east Once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304333" y="1341526"/>
            <a:ext cx="8573572" cy="521409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What happens if there is a failure?</a:t>
            </a:r>
          </a:p>
          <a:p>
            <a:pPr lvl="1"/>
            <a:r>
              <a:rPr lang="en-US" dirty="0" smtClean="0"/>
              <a:t>You can double process events.</a:t>
            </a:r>
          </a:p>
          <a:p>
            <a:pPr lvl="1"/>
            <a:r>
              <a:rPr lang="en-US" dirty="0" smtClean="0"/>
              <a:t>This is not so critical if you have something like </a:t>
            </a:r>
            <a:r>
              <a:rPr lang="en-US" dirty="0" err="1"/>
              <a:t>H</a:t>
            </a:r>
            <a:r>
              <a:rPr lang="en-US" dirty="0" err="1" smtClean="0"/>
              <a:t>adoop</a:t>
            </a:r>
            <a:r>
              <a:rPr lang="en-US" dirty="0" smtClean="0"/>
              <a:t> to back you up and correct the issue later.</a:t>
            </a:r>
          </a:p>
          <a:p>
            <a:pPr lvl="1"/>
            <a:r>
              <a:rPr lang="en-US" dirty="0" smtClean="0"/>
              <a:t>Or if you are looking at statistical trends and replay does not happen that often.</a:t>
            </a:r>
            <a:endParaRPr lang="en-US" dirty="0"/>
          </a:p>
          <a:p>
            <a:r>
              <a:rPr lang="en-US" dirty="0" smtClean="0"/>
              <a:t>This requires you to have a spout that supports replay.  Not all messaging infrastructure does.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Least Once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362737" y="1509488"/>
            <a:ext cx="0" cy="39793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04131" y="1524002"/>
            <a:ext cx="0" cy="39793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73242" y="1154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44262" y="11546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5884" y="1151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16185" y="2820612"/>
            <a:ext cx="1746552" cy="1224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 cow jumped over the moon”]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2737544" y="5817812"/>
            <a:ext cx="2213428" cy="846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Acker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4"/>
            <a:endCxn id="12" idx="0"/>
          </p:cNvCxnSpPr>
          <p:nvPr/>
        </p:nvCxnSpPr>
        <p:spPr>
          <a:xfrm>
            <a:off x="1489462" y="4044646"/>
            <a:ext cx="2354797" cy="1773164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442601" y="1509488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[“the”]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4442601" y="2242460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[“cow”]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4371238" y="3048002"/>
            <a:ext cx="1332897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[“jumped”]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4442601" y="3735014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[“over”]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4442601" y="4453470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[“the”]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4442601" y="5200954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[“moon”]</a:t>
            </a:r>
            <a:endParaRPr lang="en-US" sz="1200" dirty="0"/>
          </a:p>
        </p:txBody>
      </p:sp>
      <p:cxnSp>
        <p:nvCxnSpPr>
          <p:cNvPr id="22" name="Straight Arrow Connector 21"/>
          <p:cNvCxnSpPr>
            <a:stCxn id="15" idx="4"/>
          </p:cNvCxnSpPr>
          <p:nvPr/>
        </p:nvCxnSpPr>
        <p:spPr>
          <a:xfrm flipH="1">
            <a:off x="3695116" y="2065869"/>
            <a:ext cx="1342571" cy="3751943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4"/>
          </p:cNvCxnSpPr>
          <p:nvPr/>
        </p:nvCxnSpPr>
        <p:spPr>
          <a:xfrm flipH="1">
            <a:off x="3695116" y="2798838"/>
            <a:ext cx="1342571" cy="2958496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</p:cNvCxnSpPr>
          <p:nvPr/>
        </p:nvCxnSpPr>
        <p:spPr>
          <a:xfrm flipH="1">
            <a:off x="3695116" y="3604381"/>
            <a:ext cx="1342571" cy="2213429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4"/>
          </p:cNvCxnSpPr>
          <p:nvPr/>
        </p:nvCxnSpPr>
        <p:spPr>
          <a:xfrm flipH="1">
            <a:off x="3695116" y="4291394"/>
            <a:ext cx="1342571" cy="1526418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4"/>
          </p:cNvCxnSpPr>
          <p:nvPr/>
        </p:nvCxnSpPr>
        <p:spPr>
          <a:xfrm flipH="1">
            <a:off x="3695116" y="5009848"/>
            <a:ext cx="1342571" cy="807962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4"/>
          </p:cNvCxnSpPr>
          <p:nvPr/>
        </p:nvCxnSpPr>
        <p:spPr>
          <a:xfrm flipH="1">
            <a:off x="3695116" y="5757333"/>
            <a:ext cx="1342571" cy="60478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2" idx="0"/>
          </p:cNvCxnSpPr>
          <p:nvPr/>
        </p:nvCxnSpPr>
        <p:spPr>
          <a:xfrm>
            <a:off x="2866575" y="3943048"/>
            <a:ext cx="977687" cy="1874762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402534" y="1524002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[“the”, 2]</a:t>
            </a:r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7402534" y="2256974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[“cow”, 1]</a:t>
            </a:r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7372295" y="3062516"/>
            <a:ext cx="1487716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[“jumped”, 1]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7402534" y="3730172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[“over”, 1]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7402534" y="5217888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[“moon”, 1]</a:t>
            </a:r>
            <a:endParaRPr lang="en-US" sz="1200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233333" y="2242457"/>
            <a:ext cx="2286000" cy="3575353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233333" y="2798838"/>
            <a:ext cx="2189238" cy="2975428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4233333" y="3604381"/>
            <a:ext cx="2189238" cy="2213429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233333" y="4286553"/>
            <a:ext cx="2189238" cy="1487716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4233333" y="5612190"/>
            <a:ext cx="2286000" cy="205620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Multiply 93"/>
          <p:cNvSpPr/>
          <p:nvPr/>
        </p:nvSpPr>
        <p:spPr>
          <a:xfrm>
            <a:off x="5901959" y="3287489"/>
            <a:ext cx="877163" cy="89504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37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18784 -0.0152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92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15434 -0.0034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8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0.15434 -0.0085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44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15434 0.00024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0.15434 -0.00348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8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15416 -0.3983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993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0.15434 -0.0053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44" grpId="0" animBg="1"/>
      <p:bldP spid="45" grpId="0" animBg="1"/>
      <p:bldP spid="46" grpId="0" animBg="1"/>
      <p:bldP spid="47" grpId="0" animBg="1"/>
      <p:bldP spid="48" grpId="0" animBg="1"/>
      <p:bldP spid="94" grpId="0" animBg="1"/>
      <p:bldP spid="9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Least Once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362737" y="1509488"/>
            <a:ext cx="0" cy="39793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704131" y="1524002"/>
            <a:ext cx="0" cy="39793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73242" y="115466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44262" y="11546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75884" y="11514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16185" y="2820612"/>
            <a:ext cx="1746552" cy="12240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 cow jumped over the moon”]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2737544" y="5817812"/>
            <a:ext cx="2213428" cy="846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Acker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4"/>
            <a:endCxn id="12" idx="0"/>
          </p:cNvCxnSpPr>
          <p:nvPr/>
        </p:nvCxnSpPr>
        <p:spPr>
          <a:xfrm>
            <a:off x="1489462" y="4044646"/>
            <a:ext cx="2354797" cy="1773164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442601" y="1509488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[“the”]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4442601" y="2242460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[“cow”]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4371238" y="3048002"/>
            <a:ext cx="1332897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[“jumped”]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>
          <a:xfrm>
            <a:off x="4442601" y="3735014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[“over”]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4442601" y="4453470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[“the”]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4442601" y="5200954"/>
            <a:ext cx="1190171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[“moon”]</a:t>
            </a:r>
            <a:endParaRPr lang="en-US" sz="1200" dirty="0"/>
          </a:p>
        </p:txBody>
      </p:sp>
      <p:cxnSp>
        <p:nvCxnSpPr>
          <p:cNvPr id="22" name="Straight Arrow Connector 21"/>
          <p:cNvCxnSpPr>
            <a:stCxn id="15" idx="4"/>
          </p:cNvCxnSpPr>
          <p:nvPr/>
        </p:nvCxnSpPr>
        <p:spPr>
          <a:xfrm flipH="1">
            <a:off x="3695116" y="2065869"/>
            <a:ext cx="1342571" cy="3751943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4"/>
          </p:cNvCxnSpPr>
          <p:nvPr/>
        </p:nvCxnSpPr>
        <p:spPr>
          <a:xfrm flipH="1">
            <a:off x="3695116" y="2798838"/>
            <a:ext cx="1342571" cy="2958496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</p:cNvCxnSpPr>
          <p:nvPr/>
        </p:nvCxnSpPr>
        <p:spPr>
          <a:xfrm flipH="1">
            <a:off x="3695116" y="3604381"/>
            <a:ext cx="1342571" cy="2213429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4"/>
          </p:cNvCxnSpPr>
          <p:nvPr/>
        </p:nvCxnSpPr>
        <p:spPr>
          <a:xfrm flipH="1">
            <a:off x="3695116" y="4291394"/>
            <a:ext cx="1342571" cy="1526418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4"/>
          </p:cNvCxnSpPr>
          <p:nvPr/>
        </p:nvCxnSpPr>
        <p:spPr>
          <a:xfrm flipH="1">
            <a:off x="3695116" y="5009848"/>
            <a:ext cx="1342571" cy="807962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4"/>
          </p:cNvCxnSpPr>
          <p:nvPr/>
        </p:nvCxnSpPr>
        <p:spPr>
          <a:xfrm flipH="1">
            <a:off x="3695116" y="5757333"/>
            <a:ext cx="1342571" cy="60478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2" idx="0"/>
          </p:cNvCxnSpPr>
          <p:nvPr/>
        </p:nvCxnSpPr>
        <p:spPr>
          <a:xfrm>
            <a:off x="2866575" y="3943048"/>
            <a:ext cx="977687" cy="1874762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402534" y="1524002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[“the”, 2]</a:t>
            </a:r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7402534" y="2256974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[“cow”, 1]</a:t>
            </a:r>
            <a:endParaRPr lang="en-US" sz="1200" dirty="0"/>
          </a:p>
        </p:txBody>
      </p:sp>
      <p:sp>
        <p:nvSpPr>
          <p:cNvPr id="47" name="Oval 46"/>
          <p:cNvSpPr/>
          <p:nvPr/>
        </p:nvSpPr>
        <p:spPr>
          <a:xfrm>
            <a:off x="7402534" y="3730172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[“over”, 1]</a:t>
            </a:r>
            <a:endParaRPr lang="en-US" sz="1200" dirty="0"/>
          </a:p>
        </p:txBody>
      </p:sp>
      <p:sp>
        <p:nvSpPr>
          <p:cNvPr id="48" name="Oval 47"/>
          <p:cNvSpPr/>
          <p:nvPr/>
        </p:nvSpPr>
        <p:spPr>
          <a:xfrm>
            <a:off x="7402534" y="5217888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[“moon”, 1]</a:t>
            </a:r>
            <a:endParaRPr lang="en-US" sz="1200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233333" y="2242457"/>
            <a:ext cx="2286000" cy="3575353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233333" y="2798838"/>
            <a:ext cx="2189238" cy="2975428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4233333" y="3604381"/>
            <a:ext cx="2189238" cy="2213429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233333" y="4286553"/>
            <a:ext cx="2189238" cy="1487716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4233333" y="5612190"/>
            <a:ext cx="2286000" cy="205620"/>
          </a:xfrm>
          <a:prstGeom prst="straightConnector1">
            <a:avLst/>
          </a:prstGeom>
          <a:ln>
            <a:solidFill>
              <a:schemeClr val="bg1">
                <a:lumMod val="50000"/>
                <a:alpha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"/>
          <p:cNvCxnSpPr>
            <a:stCxn id="12" idx="1"/>
            <a:endCxn id="11" idx="4"/>
          </p:cNvCxnSpPr>
          <p:nvPr/>
        </p:nvCxnSpPr>
        <p:spPr>
          <a:xfrm rot="10800000">
            <a:off x="1489466" y="4044649"/>
            <a:ext cx="1248083" cy="2196497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402534" y="1524002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[“the”, </a:t>
            </a:r>
            <a:r>
              <a:rPr lang="en-US" sz="1200" b="1" dirty="0" smtClean="0">
                <a:solidFill>
                  <a:srgbClr val="FF0000"/>
                </a:solidFill>
              </a:rPr>
              <a:t>4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sp>
        <p:nvSpPr>
          <p:cNvPr id="39" name="Oval 38"/>
          <p:cNvSpPr/>
          <p:nvPr/>
        </p:nvSpPr>
        <p:spPr>
          <a:xfrm>
            <a:off x="7402534" y="2256974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[“cow”, </a:t>
            </a:r>
            <a:r>
              <a:rPr lang="en-US" sz="1200" b="1" dirty="0" smtClean="0">
                <a:solidFill>
                  <a:srgbClr val="FF0000"/>
                </a:solidFill>
              </a:rPr>
              <a:t>2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sp>
        <p:nvSpPr>
          <p:cNvPr id="41" name="Oval 40"/>
          <p:cNvSpPr/>
          <p:nvPr/>
        </p:nvSpPr>
        <p:spPr>
          <a:xfrm>
            <a:off x="7372295" y="3062516"/>
            <a:ext cx="1487716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[“jumped”, 1]</a:t>
            </a:r>
            <a:endParaRPr lang="en-US" sz="1200" dirty="0"/>
          </a:p>
        </p:txBody>
      </p:sp>
      <p:sp>
        <p:nvSpPr>
          <p:cNvPr id="42" name="Oval 41"/>
          <p:cNvSpPr/>
          <p:nvPr/>
        </p:nvSpPr>
        <p:spPr>
          <a:xfrm>
            <a:off x="7402534" y="3730172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[“over”, </a:t>
            </a:r>
            <a:r>
              <a:rPr lang="en-US" sz="1200" b="1" dirty="0" smtClean="0">
                <a:solidFill>
                  <a:srgbClr val="FF0000"/>
                </a:solidFill>
              </a:rPr>
              <a:t>2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sp>
        <p:nvSpPr>
          <p:cNvPr id="43" name="Oval 42"/>
          <p:cNvSpPr/>
          <p:nvPr/>
        </p:nvSpPr>
        <p:spPr>
          <a:xfrm>
            <a:off x="7402534" y="5217888"/>
            <a:ext cx="1427238" cy="55638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[“moon”, </a:t>
            </a:r>
            <a:r>
              <a:rPr lang="en-US" sz="1200" b="1" dirty="0" smtClean="0">
                <a:solidFill>
                  <a:srgbClr val="FF0000"/>
                </a:solidFill>
              </a:rPr>
              <a:t>2</a:t>
            </a:r>
            <a:r>
              <a:rPr lang="en-US" sz="1200" dirty="0" smtClean="0"/>
              <a:t>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427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18784 -0.0152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92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85185E-6 L 0.15434 -0.0034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85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0.15434 -0.0085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44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15434 0.0002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0.15434 -0.0034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8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81481E-6 L 0.15416 -0.39837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1993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0.15434 -0.0053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38" grpId="0" animBg="1"/>
      <p:bldP spid="39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 I’m Bobby Evans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bobby@apache.org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872810"/>
            <a:ext cx="8301990" cy="4265101"/>
          </a:xfr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Low Latency Data Processing Architect @ Yahoo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Storm</a:t>
            </a: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Spark (mostly batch)</a:t>
            </a:r>
          </a:p>
          <a:p>
            <a:pPr lvl="1"/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Committer and PMC member for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Storm</a:t>
            </a: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Hadoop</a:t>
            </a:r>
            <a:endParaRPr lang="en-US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Spark</a:t>
            </a: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TEZ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295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4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Exactly Once</a:t>
            </a:r>
            <a:r>
              <a:rPr lang="en-US" dirty="0"/>
              <a:t> </a:t>
            </a:r>
            <a:r>
              <a:rPr lang="en-US" dirty="0" smtClean="0"/>
              <a:t>- Transactional Topologies</a:t>
            </a:r>
            <a:br>
              <a:rPr lang="en-US" dirty="0" smtClean="0"/>
            </a:br>
            <a:r>
              <a:rPr lang="en-US" dirty="0" smtClean="0"/>
              <a:t>(Deprecated)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Transactional Topologies provide a strong ordering of processing.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 small batch of tuples are processed at a time.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Each batch completely succeeds or completely fails.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Each batch is “committed” in order.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Partial processing is pipelined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Requires the spout to be able to replay a batch.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0554" y="6436438"/>
            <a:ext cx="3874652" cy="3300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oregondot</a:t>
            </a:r>
            <a:r>
              <a:rPr lang="en-US" sz="1000" dirty="0"/>
              <a:t>/15799498927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94257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Transactional Topologies</a:t>
            </a:r>
            <a:br>
              <a:rPr lang="en-US" dirty="0" smtClean="0"/>
            </a:br>
            <a:r>
              <a:rPr lang="en-US" dirty="0" smtClean="0"/>
              <a:t>(Tuple Count)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1047" y="5104190"/>
            <a:ext cx="1596572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Transactional Spout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1537" y="5104190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 Count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41069" y="5104190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Count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4476" y="1720842"/>
            <a:ext cx="85997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MemoryTransactionalSpout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spout</a:t>
            </a:r>
            <a:r>
              <a:rPr lang="en-US" dirty="0" smtClean="0"/>
              <a:t> = </a:t>
            </a:r>
          </a:p>
          <a:p>
            <a:r>
              <a:rPr lang="en-US" dirty="0"/>
              <a:t> </a:t>
            </a:r>
            <a:r>
              <a:rPr lang="en-US" dirty="0" smtClean="0"/>
              <a:t>     new </a:t>
            </a:r>
            <a:r>
              <a:rPr lang="en-US" dirty="0" err="1" smtClean="0">
                <a:solidFill>
                  <a:srgbClr val="008000"/>
                </a:solidFill>
              </a:rPr>
              <a:t>MemoryTransactionalSpout</a:t>
            </a:r>
            <a:r>
              <a:rPr lang="en-US" dirty="0" smtClean="0"/>
              <a:t>(DATA, new </a:t>
            </a:r>
            <a:r>
              <a:rPr lang="en-US" dirty="0" smtClean="0">
                <a:solidFill>
                  <a:srgbClr val="008000"/>
                </a:solidFill>
              </a:rPr>
              <a:t>Fields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"word"</a:t>
            </a:r>
            <a:r>
              <a:rPr lang="en-US" dirty="0" smtClean="0"/>
              <a:t>), </a:t>
            </a:r>
          </a:p>
          <a:p>
            <a:r>
              <a:rPr lang="en-US" dirty="0"/>
              <a:t> </a:t>
            </a:r>
            <a:r>
              <a:rPr lang="en-US" dirty="0" smtClean="0"/>
              <a:t>         PARTITION_TAKE_PER_BATCH);</a:t>
            </a:r>
          </a:p>
          <a:p>
            <a:r>
              <a:rPr lang="en-US" dirty="0" err="1" smtClean="0">
                <a:solidFill>
                  <a:srgbClr val="008000"/>
                </a:solidFill>
              </a:rPr>
              <a:t>TransactionalTopologyBuilder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79646"/>
                </a:solidFill>
              </a:rPr>
              <a:t>builder</a:t>
            </a:r>
            <a:r>
              <a:rPr lang="en-US" dirty="0" smtClean="0"/>
              <a:t> =</a:t>
            </a:r>
          </a:p>
          <a:p>
            <a:r>
              <a:rPr lang="en-US" dirty="0"/>
              <a:t> </a:t>
            </a:r>
            <a:r>
              <a:rPr lang="en-US" dirty="0" smtClean="0"/>
              <a:t>     new </a:t>
            </a:r>
            <a:r>
              <a:rPr lang="en-US" dirty="0" err="1" smtClean="0">
                <a:solidFill>
                  <a:srgbClr val="008000"/>
                </a:solidFill>
              </a:rPr>
              <a:t>TransactionalTopologyBuilder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"global-count"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"spout"</a:t>
            </a:r>
            <a:r>
              <a:rPr lang="en-US" dirty="0" smtClean="0"/>
              <a:t>, spout, 3);</a:t>
            </a:r>
          </a:p>
          <a:p>
            <a:r>
              <a:rPr lang="en-US" dirty="0" err="1" smtClean="0">
                <a:solidFill>
                  <a:srgbClr val="FF6600"/>
                </a:solidFill>
              </a:rPr>
              <a:t>builder</a:t>
            </a:r>
            <a:r>
              <a:rPr lang="en-US" dirty="0" err="1" smtClean="0"/>
              <a:t>.setBolt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"partial-count"</a:t>
            </a:r>
            <a:r>
              <a:rPr lang="en-US" dirty="0" smtClean="0"/>
              <a:t>, new </a:t>
            </a:r>
            <a:r>
              <a:rPr lang="en-US" dirty="0" err="1" smtClean="0">
                <a:solidFill>
                  <a:srgbClr val="008000"/>
                </a:solidFill>
              </a:rPr>
              <a:t>BatchCount</a:t>
            </a:r>
            <a:r>
              <a:rPr lang="en-US" dirty="0" smtClean="0"/>
              <a:t>(), 5)</a:t>
            </a:r>
          </a:p>
          <a:p>
            <a:r>
              <a:rPr lang="en-US" dirty="0" smtClean="0"/>
              <a:t>        .</a:t>
            </a:r>
            <a:r>
              <a:rPr lang="en-US" dirty="0" err="1" smtClean="0"/>
              <a:t>shuffleGrouping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"spout"</a:t>
            </a:r>
            <a:r>
              <a:rPr lang="en-US" dirty="0" smtClean="0"/>
              <a:t>);</a:t>
            </a:r>
          </a:p>
          <a:p>
            <a:r>
              <a:rPr lang="en-US" dirty="0" err="1" smtClean="0">
                <a:solidFill>
                  <a:srgbClr val="FF6600"/>
                </a:solidFill>
              </a:rPr>
              <a:t>builder</a:t>
            </a:r>
            <a:r>
              <a:rPr lang="en-US" dirty="0" err="1" smtClean="0"/>
              <a:t>.setBolt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"sum"</a:t>
            </a:r>
            <a:r>
              <a:rPr lang="en-US" dirty="0" smtClean="0"/>
              <a:t>, new </a:t>
            </a:r>
            <a:r>
              <a:rPr lang="en-US" dirty="0" err="1" smtClean="0">
                <a:solidFill>
                  <a:srgbClr val="008000"/>
                </a:solidFill>
              </a:rPr>
              <a:t>UpdateGlobalCount</a:t>
            </a:r>
            <a:r>
              <a:rPr lang="en-US" dirty="0" smtClean="0"/>
              <a:t>())</a:t>
            </a:r>
          </a:p>
          <a:p>
            <a:r>
              <a:rPr lang="en-US" dirty="0" smtClean="0"/>
              <a:t>        .</a:t>
            </a:r>
            <a:r>
              <a:rPr lang="en-US" dirty="0" err="1" smtClean="0"/>
              <a:t>globalGrouping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"partial-count"</a:t>
            </a:r>
            <a:r>
              <a:rPr lang="en-US" dirty="0" smtClean="0"/>
              <a:t>);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2237619" y="5503333"/>
            <a:ext cx="1563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277156" y="5503333"/>
            <a:ext cx="1563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7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Transactional Topologies</a:t>
            </a:r>
            <a:br>
              <a:rPr lang="en-US" dirty="0" smtClean="0"/>
            </a:br>
            <a:r>
              <a:rPr lang="en-US" dirty="0" smtClean="0"/>
              <a:t>(Word Count)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1047" y="4281731"/>
            <a:ext cx="1596572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Transactional Spout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1537" y="4281731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 Count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41069" y="4281731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Count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2237619" y="4680874"/>
            <a:ext cx="1563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277156" y="4680874"/>
            <a:ext cx="1563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1047" y="3108492"/>
            <a:ext cx="1596572" cy="907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Batch 1</a:t>
            </a:r>
          </a:p>
          <a:p>
            <a:pPr algn="ctr"/>
            <a:r>
              <a:rPr lang="en-US" dirty="0" smtClean="0"/>
              <a:t>[“a”],[“b”],[“c”]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6841067" y="5321904"/>
            <a:ext cx="1548191" cy="1306286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</a:p>
          <a:p>
            <a:pPr algn="ctr"/>
            <a:r>
              <a:rPr lang="en-US" dirty="0" smtClean="0"/>
              <a:t>[0, 100]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9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Transactional Topologies</a:t>
            </a:r>
            <a:br>
              <a:rPr lang="en-US" dirty="0" smtClean="0"/>
            </a:br>
            <a:r>
              <a:rPr lang="en-US" dirty="0" smtClean="0"/>
              <a:t>(Word Count)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1047" y="4281731"/>
            <a:ext cx="1596572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Transactional Spout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1537" y="4281731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 Count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41069" y="4281731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Count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2237619" y="4680874"/>
            <a:ext cx="1563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277156" y="4680874"/>
            <a:ext cx="1563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1047" y="3108492"/>
            <a:ext cx="1596572" cy="907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Batch 2</a:t>
            </a:r>
          </a:p>
          <a:p>
            <a:pPr algn="ctr"/>
            <a:r>
              <a:rPr lang="en-US" dirty="0" smtClean="0"/>
              <a:t>[“d”],[”e”]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6841067" y="5321904"/>
            <a:ext cx="1548191" cy="1306286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</a:p>
          <a:p>
            <a:pPr algn="ctr"/>
            <a:r>
              <a:rPr lang="en-US" dirty="0" smtClean="0"/>
              <a:t>[0, 100]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04381" y="3108492"/>
            <a:ext cx="1793724" cy="907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Batch 1</a:t>
            </a:r>
          </a:p>
          <a:p>
            <a:pPr algn="ctr"/>
            <a:r>
              <a:rPr lang="en-US" dirty="0" smtClean="0"/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4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Transactional Topologies</a:t>
            </a:r>
            <a:br>
              <a:rPr lang="en-US" dirty="0" smtClean="0"/>
            </a:br>
            <a:r>
              <a:rPr lang="en-US" dirty="0" smtClean="0"/>
              <a:t>(Word Count)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1047" y="4281731"/>
            <a:ext cx="1596572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Transactional Spout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01537" y="4281731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Partial Count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41069" y="4281731"/>
            <a:ext cx="1475619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 Count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>
            <a:off x="2237619" y="4680874"/>
            <a:ext cx="15639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5277156" y="4680874"/>
            <a:ext cx="15639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1047" y="3108492"/>
            <a:ext cx="1596572" cy="907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Batch 3</a:t>
            </a:r>
          </a:p>
          <a:p>
            <a:pPr algn="ctr"/>
            <a:r>
              <a:rPr lang="en-US" dirty="0" smtClean="0"/>
              <a:t>[“f”],[”g”]</a:t>
            </a:r>
            <a:endParaRPr lang="en-US" dirty="0"/>
          </a:p>
        </p:txBody>
      </p:sp>
      <p:sp>
        <p:nvSpPr>
          <p:cNvPr id="4" name="Magnetic Disk 3"/>
          <p:cNvSpPr/>
          <p:nvPr/>
        </p:nvSpPr>
        <p:spPr>
          <a:xfrm>
            <a:off x="6841067" y="5321904"/>
            <a:ext cx="1548191" cy="1306286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</a:p>
          <a:p>
            <a:pPr algn="ctr"/>
            <a:r>
              <a:rPr lang="en-US" dirty="0" smtClean="0"/>
              <a:t>[1, 103]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04381" y="3108492"/>
            <a:ext cx="1793724" cy="907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Batch 2</a:t>
            </a:r>
          </a:p>
          <a:p>
            <a:pPr algn="ctr"/>
            <a:r>
              <a:rPr lang="en-US" dirty="0" smtClean="0"/>
              <a:t>[2]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4407" y="3108492"/>
            <a:ext cx="1793724" cy="9071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Batch 1</a:t>
            </a:r>
          </a:p>
          <a:p>
            <a:pPr algn="ctr"/>
            <a:r>
              <a:rPr lang="en-US" dirty="0"/>
              <a:t>[</a:t>
            </a:r>
            <a:r>
              <a:rPr lang="en-US" dirty="0" smtClean="0"/>
              <a:t>3 + 100</a:t>
            </a:r>
            <a:r>
              <a:rPr lang="en-US" dirty="0"/>
              <a:t>]</a:t>
            </a:r>
          </a:p>
        </p:txBody>
      </p:sp>
      <p:sp>
        <p:nvSpPr>
          <p:cNvPr id="5" name="Curved Left Arrow 4"/>
          <p:cNvSpPr/>
          <p:nvPr/>
        </p:nvSpPr>
        <p:spPr>
          <a:xfrm>
            <a:off x="8348132" y="3616479"/>
            <a:ext cx="650726" cy="211666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2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Trident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11176" y="3556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384791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</a:t>
            </a:r>
            <a:r>
              <a:rPr lang="en-US" dirty="0"/>
              <a:t>W</a:t>
            </a:r>
            <a:r>
              <a:rPr lang="en-US" dirty="0" smtClean="0"/>
              <a:t>hat About State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For most of storm state storage is left up to you.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If your bolt goes down with 3 weeks of aggregated data that you have not stored any where, well too bad.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6499" y="6436438"/>
            <a:ext cx="3874652" cy="3300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</a:t>
            </a:r>
            <a:r>
              <a:rPr lang="pl-PL" sz="1000" dirty="0" err="1"/>
              <a:t>https</a:t>
            </a:r>
            <a:r>
              <a:rPr lang="pl-PL" sz="1000" dirty="0"/>
              <a:t>://</a:t>
            </a:r>
            <a:r>
              <a:rPr lang="pl-PL" sz="1000" dirty="0" err="1"/>
              <a:t>www.flickr.com</a:t>
            </a:r>
            <a:r>
              <a:rPr lang="pl-PL" sz="1000" dirty="0"/>
              <a:t>/</a:t>
            </a:r>
            <a:r>
              <a:rPr lang="pl-PL" sz="1000" dirty="0" err="1"/>
              <a:t>photos</a:t>
            </a:r>
            <a:r>
              <a:rPr lang="pl-PL" sz="1000" dirty="0"/>
              <a:t>/68397968@N07/14600216228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8426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5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Trident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Provides exactly once semantics like transactional topologies.</a:t>
            </a:r>
          </a:p>
          <a:p>
            <a:r>
              <a:rPr lang="en-US" dirty="0" smtClean="0"/>
              <a:t>In trident state is a first class citizen, but the exact implementation of state is up to you.</a:t>
            </a:r>
          </a:p>
          <a:p>
            <a:pPr lvl="1"/>
            <a:r>
              <a:rPr lang="en-US" dirty="0" smtClean="0"/>
              <a:t>There are many prebuilt connectors to various </a:t>
            </a:r>
            <a:r>
              <a:rPr lang="en-US" dirty="0" err="1" smtClean="0"/>
              <a:t>NoSQL</a:t>
            </a:r>
            <a:r>
              <a:rPr lang="en-US" dirty="0" smtClean="0"/>
              <a:t> stores like </a:t>
            </a:r>
            <a:r>
              <a:rPr lang="en-US" dirty="0" err="1" smtClean="0"/>
              <a:t>HBase</a:t>
            </a:r>
            <a:endParaRPr lang="en-US" dirty="0" smtClean="0"/>
          </a:p>
          <a:p>
            <a:r>
              <a:rPr lang="en-US" dirty="0" smtClean="0"/>
              <a:t>Provides a high level API (similar to cascading for </a:t>
            </a:r>
            <a:r>
              <a:rPr lang="en-US" dirty="0" err="1" smtClean="0"/>
              <a:t>Hadoop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2439" y="6436438"/>
            <a:ext cx="3874652" cy="3300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gedas</a:t>
            </a:r>
            <a:r>
              <a:rPr lang="en-US" sz="1000" dirty="0"/>
              <a:t>/3618792161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879605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Trident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8565" y="1423911"/>
            <a:ext cx="82296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 smtClean="0">
                <a:solidFill>
                  <a:srgbClr val="008000"/>
                </a:solidFill>
              </a:rPr>
              <a:t>TridentTopology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accent6"/>
                </a:solidFill>
              </a:rPr>
              <a:t>topology</a:t>
            </a:r>
            <a:r>
              <a:rPr lang="en-US" sz="3000" dirty="0" smtClean="0"/>
              <a:t> = </a:t>
            </a:r>
          </a:p>
          <a:p>
            <a:r>
              <a:rPr lang="en-US" sz="3000" dirty="0"/>
              <a:t> </a:t>
            </a:r>
            <a:r>
              <a:rPr lang="en-US" sz="3000" dirty="0" smtClean="0"/>
              <a:t>      new </a:t>
            </a:r>
            <a:r>
              <a:rPr lang="en-US" sz="3000" dirty="0" err="1" smtClean="0">
                <a:solidFill>
                  <a:srgbClr val="008000"/>
                </a:solidFill>
              </a:rPr>
              <a:t>TridentTopology</a:t>
            </a:r>
            <a:r>
              <a:rPr lang="en-US" sz="3000" dirty="0" smtClean="0"/>
              <a:t>();        </a:t>
            </a:r>
          </a:p>
          <a:p>
            <a:r>
              <a:rPr lang="en-US" sz="3000" dirty="0" err="1" smtClean="0">
                <a:solidFill>
                  <a:srgbClr val="008000"/>
                </a:solidFill>
              </a:rPr>
              <a:t>TridentState</a:t>
            </a:r>
            <a:r>
              <a:rPr lang="en-US" sz="3000" dirty="0" smtClean="0"/>
              <a:t> </a:t>
            </a:r>
            <a:r>
              <a:rPr lang="en-US" sz="3000" dirty="0" err="1" smtClean="0">
                <a:solidFill>
                  <a:srgbClr val="FF6600"/>
                </a:solidFill>
              </a:rPr>
              <a:t>wordCounts</a:t>
            </a:r>
            <a:r>
              <a:rPr lang="en-US" sz="3000" dirty="0" smtClean="0"/>
              <a:t> =</a:t>
            </a:r>
          </a:p>
          <a:p>
            <a:r>
              <a:rPr lang="en-US" sz="3000" dirty="0" smtClean="0"/>
              <a:t>     </a:t>
            </a:r>
            <a:r>
              <a:rPr lang="en-US" sz="3000" dirty="0" err="1" smtClean="0">
                <a:solidFill>
                  <a:srgbClr val="FF6600"/>
                </a:solidFill>
              </a:rPr>
              <a:t>topology</a:t>
            </a:r>
            <a:r>
              <a:rPr lang="en-US" sz="3000" dirty="0" err="1" smtClean="0"/>
              <a:t>.newStream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rgbClr val="FF0000"/>
                </a:solidFill>
              </a:rPr>
              <a:t>"spout1"</a:t>
            </a:r>
            <a:r>
              <a:rPr lang="en-US" sz="3000" dirty="0" smtClean="0"/>
              <a:t>, spout)</a:t>
            </a:r>
          </a:p>
          <a:p>
            <a:r>
              <a:rPr lang="en-US" sz="3000" dirty="0" smtClean="0"/>
              <a:t>       .each(new </a:t>
            </a:r>
            <a:r>
              <a:rPr lang="en-US" sz="3000" dirty="0" smtClean="0">
                <a:solidFill>
                  <a:srgbClr val="008000"/>
                </a:solidFill>
              </a:rPr>
              <a:t>Fields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rgbClr val="FF0000"/>
                </a:solidFill>
              </a:rPr>
              <a:t>"sentence"</a:t>
            </a:r>
            <a:r>
              <a:rPr lang="en-US" sz="3000" dirty="0" smtClean="0"/>
              <a:t>), new </a:t>
            </a:r>
            <a:r>
              <a:rPr lang="en-US" sz="3000" dirty="0" smtClean="0">
                <a:solidFill>
                  <a:srgbClr val="008000"/>
                </a:solidFill>
              </a:rPr>
              <a:t>Split</a:t>
            </a:r>
            <a:r>
              <a:rPr lang="en-US" sz="3000" dirty="0" smtClean="0"/>
              <a:t>(), new </a:t>
            </a:r>
            <a:r>
              <a:rPr lang="en-US" sz="3000" dirty="0" smtClean="0">
                <a:solidFill>
                  <a:srgbClr val="008000"/>
                </a:solidFill>
              </a:rPr>
              <a:t>Fields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rgbClr val="FF0000"/>
                </a:solidFill>
              </a:rPr>
              <a:t>"word"</a:t>
            </a:r>
            <a:r>
              <a:rPr lang="en-US" sz="3000" dirty="0" smtClean="0"/>
              <a:t>))</a:t>
            </a:r>
          </a:p>
          <a:p>
            <a:r>
              <a:rPr lang="en-US" sz="3000" dirty="0" smtClean="0"/>
              <a:t>       .</a:t>
            </a:r>
            <a:r>
              <a:rPr lang="en-US" sz="3000" dirty="0" err="1" smtClean="0"/>
              <a:t>groupBy</a:t>
            </a:r>
            <a:r>
              <a:rPr lang="en-US" sz="3000" dirty="0" smtClean="0"/>
              <a:t>(new </a:t>
            </a:r>
            <a:r>
              <a:rPr lang="en-US" sz="3000" dirty="0" smtClean="0">
                <a:solidFill>
                  <a:srgbClr val="008000"/>
                </a:solidFill>
              </a:rPr>
              <a:t>Fields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rgbClr val="FF0000"/>
                </a:solidFill>
              </a:rPr>
              <a:t>"word"</a:t>
            </a:r>
            <a:r>
              <a:rPr lang="en-US" sz="3000" dirty="0" smtClean="0"/>
              <a:t>))</a:t>
            </a:r>
          </a:p>
          <a:p>
            <a:r>
              <a:rPr lang="en-US" sz="3000" dirty="0" smtClean="0"/>
              <a:t>       .</a:t>
            </a:r>
            <a:r>
              <a:rPr lang="en-US" sz="3000" dirty="0" err="1" smtClean="0"/>
              <a:t>persistentAggregate</a:t>
            </a:r>
            <a:r>
              <a:rPr lang="en-US" sz="3000" dirty="0" smtClean="0"/>
              <a:t>(new </a:t>
            </a:r>
            <a:r>
              <a:rPr lang="en-US" sz="3000" dirty="0" err="1" smtClean="0">
                <a:solidFill>
                  <a:srgbClr val="008000"/>
                </a:solidFill>
              </a:rPr>
              <a:t>MemoryMapState.Factory</a:t>
            </a:r>
            <a:r>
              <a:rPr lang="en-US" sz="3000" dirty="0" smtClean="0"/>
              <a:t>(), new </a:t>
            </a:r>
            <a:r>
              <a:rPr lang="en-US" sz="3000" dirty="0" smtClean="0">
                <a:solidFill>
                  <a:srgbClr val="008000"/>
                </a:solidFill>
              </a:rPr>
              <a:t>Count</a:t>
            </a:r>
            <a:r>
              <a:rPr lang="en-US" sz="3000" dirty="0" smtClean="0"/>
              <a:t>(), new </a:t>
            </a:r>
            <a:r>
              <a:rPr lang="en-US" sz="3000" dirty="0" smtClean="0">
                <a:solidFill>
                  <a:srgbClr val="008000"/>
                </a:solidFill>
              </a:rPr>
              <a:t>Fields</a:t>
            </a:r>
            <a:r>
              <a:rPr lang="en-US" sz="3000" dirty="0" smtClean="0"/>
              <a:t>(</a:t>
            </a:r>
            <a:r>
              <a:rPr lang="en-US" sz="3000" dirty="0" smtClean="0">
                <a:solidFill>
                  <a:srgbClr val="FF0000"/>
                </a:solidFill>
              </a:rPr>
              <a:t>"count"</a:t>
            </a:r>
            <a:r>
              <a:rPr lang="en-US" sz="3000" dirty="0" smtClean="0"/>
              <a:t>))                </a:t>
            </a:r>
          </a:p>
          <a:p>
            <a:r>
              <a:rPr lang="en-US" sz="3000" dirty="0" smtClean="0"/>
              <a:t>       .</a:t>
            </a:r>
            <a:r>
              <a:rPr lang="en-US" sz="3000" dirty="0" err="1" smtClean="0"/>
              <a:t>parallelismHint</a:t>
            </a:r>
            <a:r>
              <a:rPr lang="en-US" sz="3000" dirty="0" smtClean="0"/>
              <a:t>(6);</a:t>
            </a:r>
            <a:endParaRPr lang="en-US" sz="3000" dirty="0"/>
          </a:p>
        </p:txBody>
      </p:sp>
      <p:sp>
        <p:nvSpPr>
          <p:cNvPr id="5" name="Oval 4"/>
          <p:cNvSpPr/>
          <p:nvPr/>
        </p:nvSpPr>
        <p:spPr>
          <a:xfrm>
            <a:off x="193524" y="4572000"/>
            <a:ext cx="8067524" cy="2128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03335" y="2660952"/>
            <a:ext cx="3035905" cy="1536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Aggregates values and stores them.</a:t>
            </a:r>
            <a:endParaRPr lang="en-US" dirty="0"/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6410476" y="4197048"/>
            <a:ext cx="610810" cy="10764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93147" y="4197048"/>
            <a:ext cx="3828143" cy="10764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35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Trident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67865"/>
            <a:ext cx="8229600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public class Split extends </a:t>
            </a:r>
            <a:r>
              <a:rPr lang="en-US" sz="2800" dirty="0" err="1" smtClean="0"/>
              <a:t>BaseFunction</a:t>
            </a:r>
            <a:r>
              <a:rPr lang="en-US" sz="2800" dirty="0" smtClean="0"/>
              <a:t> {</a:t>
            </a:r>
          </a:p>
          <a:p>
            <a:endParaRPr lang="en-US" sz="2800" dirty="0" smtClean="0"/>
          </a:p>
          <a:p>
            <a:r>
              <a:rPr lang="en-US" sz="2800" dirty="0" smtClean="0"/>
              <a:t>   public void </a:t>
            </a:r>
            <a:r>
              <a:rPr lang="en-US" sz="2800" dirty="0" smtClean="0">
                <a:solidFill>
                  <a:schemeClr val="accent1"/>
                </a:solidFill>
              </a:rPr>
              <a:t>execute</a:t>
            </a:r>
            <a:r>
              <a:rPr lang="en-US" sz="2800" dirty="0" smtClean="0"/>
              <a:t>(</a:t>
            </a:r>
            <a:r>
              <a:rPr lang="en-US" sz="2800" dirty="0" err="1" smtClean="0">
                <a:solidFill>
                  <a:srgbClr val="008000"/>
                </a:solidFill>
              </a:rPr>
              <a:t>TridentTuple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tuple</a:t>
            </a:r>
            <a:r>
              <a:rPr lang="en-US" sz="2800" dirty="0" smtClean="0"/>
              <a:t>, </a:t>
            </a:r>
            <a:r>
              <a:rPr lang="en-US" sz="2800" dirty="0" err="1" smtClean="0">
                <a:solidFill>
                  <a:srgbClr val="008000"/>
                </a:solidFill>
              </a:rPr>
              <a:t>TridentCollector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collector</a:t>
            </a:r>
            <a:r>
              <a:rPr lang="en-US" sz="2800" dirty="0" smtClean="0"/>
              <a:t>) {</a:t>
            </a:r>
          </a:p>
          <a:p>
            <a:r>
              <a:rPr lang="en-US" sz="2800" dirty="0" smtClean="0"/>
              <a:t>       </a:t>
            </a:r>
            <a:r>
              <a:rPr lang="en-US" sz="2800" dirty="0" smtClean="0">
                <a:solidFill>
                  <a:srgbClr val="008000"/>
                </a:solidFill>
              </a:rPr>
              <a:t>String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sentence </a:t>
            </a:r>
            <a:r>
              <a:rPr lang="en-US" sz="2800" dirty="0" smtClean="0"/>
              <a:t>= </a:t>
            </a:r>
            <a:r>
              <a:rPr lang="en-US" sz="2800" dirty="0" err="1" smtClean="0">
                <a:solidFill>
                  <a:srgbClr val="FF6600"/>
                </a:solidFill>
              </a:rPr>
              <a:t>tuple</a:t>
            </a:r>
            <a:r>
              <a:rPr lang="en-US" sz="2800" dirty="0" err="1" smtClean="0"/>
              <a:t>.getString</a:t>
            </a:r>
            <a:r>
              <a:rPr lang="en-US" sz="2800" dirty="0" smtClean="0"/>
              <a:t>(0);</a:t>
            </a:r>
          </a:p>
          <a:p>
            <a:r>
              <a:rPr lang="en-US" sz="2800" dirty="0" smtClean="0"/>
              <a:t>       for(</a:t>
            </a:r>
            <a:r>
              <a:rPr lang="en-US" sz="2800" dirty="0" smtClean="0">
                <a:solidFill>
                  <a:srgbClr val="008000"/>
                </a:solidFill>
              </a:rPr>
              <a:t>String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6600"/>
                </a:solidFill>
              </a:rPr>
              <a:t>word</a:t>
            </a:r>
            <a:r>
              <a:rPr lang="en-US" sz="2800" dirty="0" smtClean="0"/>
              <a:t>: </a:t>
            </a:r>
            <a:r>
              <a:rPr lang="en-US" sz="2800" dirty="0" err="1" smtClean="0">
                <a:solidFill>
                  <a:srgbClr val="FF6600"/>
                </a:solidFill>
              </a:rPr>
              <a:t>sentence</a:t>
            </a:r>
            <a:r>
              <a:rPr lang="en-US" sz="2800" dirty="0" err="1" smtClean="0"/>
              <a:t>.split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rgbClr val="FF0000"/>
                </a:solidFill>
              </a:rPr>
              <a:t>" "</a:t>
            </a:r>
            <a:r>
              <a:rPr lang="en-US" sz="2800" dirty="0" smtClean="0"/>
              <a:t>)) {</a:t>
            </a:r>
          </a:p>
          <a:p>
            <a:r>
              <a:rPr lang="en-US" sz="2800" dirty="0" smtClean="0"/>
              <a:t>           </a:t>
            </a:r>
            <a:r>
              <a:rPr lang="en-US" sz="2800" dirty="0" err="1" smtClean="0">
                <a:solidFill>
                  <a:srgbClr val="FF6600"/>
                </a:solidFill>
              </a:rPr>
              <a:t>collector</a:t>
            </a:r>
            <a:r>
              <a:rPr lang="en-US" sz="2800" dirty="0" err="1" smtClean="0"/>
              <a:t>.emit</a:t>
            </a:r>
            <a:r>
              <a:rPr lang="en-US" sz="2800" dirty="0" smtClean="0"/>
              <a:t>(new </a:t>
            </a:r>
            <a:r>
              <a:rPr lang="en-US" sz="2800" dirty="0" smtClean="0">
                <a:solidFill>
                  <a:srgbClr val="008000"/>
                </a:solidFill>
              </a:rPr>
              <a:t>Values</a:t>
            </a:r>
            <a:r>
              <a:rPr lang="en-US" sz="2800" dirty="0" smtClean="0"/>
              <a:t>(word));                </a:t>
            </a:r>
          </a:p>
          <a:p>
            <a:r>
              <a:rPr lang="en-US" sz="2800" dirty="0" smtClean="0"/>
              <a:t>       }</a:t>
            </a:r>
          </a:p>
          <a:p>
            <a:r>
              <a:rPr lang="en-US" sz="2800" dirty="0" smtClean="0"/>
              <a:t>   }</a:t>
            </a:r>
          </a:p>
          <a:p>
            <a:endParaRPr lang="en-US" sz="2800" dirty="0" smtClean="0"/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044095" y="5188860"/>
            <a:ext cx="4221238" cy="943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 </a:t>
            </a:r>
            <a:r>
              <a:rPr lang="en-US" sz="2400" dirty="0" err="1" smtClean="0"/>
              <a:t>Acking</a:t>
            </a:r>
            <a:r>
              <a:rPr lang="en-US" sz="2400" dirty="0" smtClean="0"/>
              <a:t> Required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680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B56A80-8B44-B841-80F0-C7FE954AF0F8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xfrm>
            <a:off x="516573" y="1341822"/>
            <a:ext cx="8301990" cy="47960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Part 1: An introduction to Apache Storm (2 hours)</a:t>
            </a:r>
          </a:p>
          <a:p>
            <a:pPr lvl="1"/>
            <a:r>
              <a:rPr lang="en-US" dirty="0" smtClean="0"/>
              <a:t>Why </a:t>
            </a:r>
            <a:r>
              <a:rPr lang="en-US" dirty="0"/>
              <a:t>Stream Processing is Important</a:t>
            </a:r>
          </a:p>
          <a:p>
            <a:pPr lvl="1"/>
            <a:r>
              <a:rPr lang="en-US" dirty="0" smtClean="0"/>
              <a:t>Apache </a:t>
            </a:r>
            <a:r>
              <a:rPr lang="en-US" dirty="0"/>
              <a:t>Storm's Architecture</a:t>
            </a:r>
          </a:p>
          <a:p>
            <a:pPr lvl="1"/>
            <a:r>
              <a:rPr lang="en-US" dirty="0" smtClean="0"/>
              <a:t>Trident </a:t>
            </a:r>
          </a:p>
          <a:p>
            <a:pPr lvl="2"/>
            <a:r>
              <a:rPr lang="en-US" dirty="0" smtClean="0"/>
              <a:t>Micro </a:t>
            </a:r>
            <a:r>
              <a:rPr lang="en-US" dirty="0"/>
              <a:t>Batch Processing on </a:t>
            </a:r>
            <a:r>
              <a:rPr lang="en-US" dirty="0" smtClean="0"/>
              <a:t>Storm</a:t>
            </a:r>
            <a:endParaRPr lang="en-US" dirty="0"/>
          </a:p>
          <a:p>
            <a:pPr lvl="1"/>
            <a:r>
              <a:rPr lang="en-US" dirty="0" smtClean="0"/>
              <a:t>DRPC</a:t>
            </a:r>
            <a:endParaRPr lang="en-US" dirty="0"/>
          </a:p>
          <a:p>
            <a:pPr lvl="1"/>
            <a:r>
              <a:rPr lang="en-US" dirty="0" smtClean="0"/>
              <a:t>Hands </a:t>
            </a:r>
            <a:r>
              <a:rPr lang="en-US" dirty="0"/>
              <a:t>On </a:t>
            </a:r>
            <a:r>
              <a:rPr lang="en-US" dirty="0" smtClean="0"/>
              <a:t>Examples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Part </a:t>
            </a:r>
            <a:r>
              <a:rPr lang="en-US" dirty="0"/>
              <a:t>2: Modifying Apache Storm (1 hour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Layout </a:t>
            </a:r>
            <a:r>
              <a:rPr lang="en-US" dirty="0"/>
              <a:t>of source code</a:t>
            </a:r>
          </a:p>
          <a:p>
            <a:pPr lvl="1"/>
            <a:r>
              <a:rPr lang="en-US" dirty="0" smtClean="0"/>
              <a:t>Walk </a:t>
            </a:r>
            <a:r>
              <a:rPr lang="en-US" dirty="0"/>
              <a:t>through of adding a new feature to </a:t>
            </a:r>
            <a:r>
              <a:rPr lang="en-US" dirty="0" smtClean="0"/>
              <a:t>Storm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5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DRPC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11176" y="3556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85453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Distributed Remote Procedure Call</a:t>
            </a:r>
          </a:p>
          <a:p>
            <a:r>
              <a:rPr lang="en-US" dirty="0" smtClean="0"/>
              <a:t>Turns a RPC call into a tuple sent from a spout</a:t>
            </a:r>
          </a:p>
          <a:p>
            <a:r>
              <a:rPr lang="en-US" dirty="0" smtClean="0"/>
              <a:t>Takes a result from that and sends it back to the user.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62713" y="6456171"/>
            <a:ext cx="2181287" cy="3372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 smtClean="0"/>
              <a:t>background: http</a:t>
            </a:r>
            <a:r>
              <a:rPr lang="en-US" sz="1000" dirty="0"/>
              <a:t>://</a:t>
            </a:r>
            <a:r>
              <a:rPr lang="en-US" sz="1000" dirty="0" err="1"/>
              <a:t>bit.ly</a:t>
            </a:r>
            <a:r>
              <a:rPr lang="en-US" sz="1000" dirty="0"/>
              <a:t>/1KypnCN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852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DRPC Example from Trident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68047"/>
            <a:ext cx="7961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DRPCClient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client</a:t>
            </a:r>
            <a:r>
              <a:rPr lang="en-US" dirty="0"/>
              <a:t> = new </a:t>
            </a:r>
            <a:r>
              <a:rPr lang="en-US" dirty="0" err="1">
                <a:solidFill>
                  <a:srgbClr val="008000"/>
                </a:solidFill>
              </a:rPr>
              <a:t>DRPCClient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drpc.server.location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, 3772);</a:t>
            </a:r>
          </a:p>
          <a:p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>
                <a:solidFill>
                  <a:srgbClr val="FF6600"/>
                </a:solidFill>
              </a:rPr>
              <a:t>client</a:t>
            </a:r>
            <a:r>
              <a:rPr lang="en-US" dirty="0" err="1"/>
              <a:t>.execute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"words"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"cat dog the man"</a:t>
            </a:r>
            <a:r>
              <a:rPr lang="en-US" dirty="0"/>
              <a:t>);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prints the JSON-encoded result, e.g.: "[[5078]]"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3800042"/>
            <a:ext cx="8229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6600"/>
                </a:solidFill>
              </a:rPr>
              <a:t>topology</a:t>
            </a:r>
            <a:r>
              <a:rPr lang="en-US" dirty="0" err="1"/>
              <a:t>.newDRPCStream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"words"</a:t>
            </a:r>
            <a:r>
              <a:rPr lang="en-US" dirty="0"/>
              <a:t>)</a:t>
            </a:r>
          </a:p>
          <a:p>
            <a:r>
              <a:rPr lang="en-US" dirty="0"/>
              <a:t>       .each(new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args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), new </a:t>
            </a:r>
            <a:r>
              <a:rPr lang="en-US" dirty="0">
                <a:solidFill>
                  <a:srgbClr val="008000"/>
                </a:solidFill>
              </a:rPr>
              <a:t>Split</a:t>
            </a:r>
            <a:r>
              <a:rPr lang="en-US" dirty="0"/>
              <a:t>(), 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"word"</a:t>
            </a:r>
            <a:r>
              <a:rPr lang="en-US" dirty="0"/>
              <a:t>))</a:t>
            </a:r>
          </a:p>
          <a:p>
            <a:r>
              <a:rPr lang="en-US" dirty="0"/>
              <a:t>       .</a:t>
            </a:r>
            <a:r>
              <a:rPr lang="en-US" dirty="0" err="1"/>
              <a:t>groupBy</a:t>
            </a:r>
            <a:r>
              <a:rPr lang="en-US" dirty="0"/>
              <a:t>(new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"word"</a:t>
            </a:r>
            <a:r>
              <a:rPr lang="en-US" dirty="0"/>
              <a:t>))</a:t>
            </a:r>
          </a:p>
          <a:p>
            <a:r>
              <a:rPr lang="en-US" dirty="0"/>
              <a:t>       .</a:t>
            </a:r>
            <a:r>
              <a:rPr lang="en-US" dirty="0" err="1"/>
              <a:t>stateQuery</a:t>
            </a:r>
            <a:r>
              <a:rPr lang="en-US" dirty="0"/>
              <a:t>(</a:t>
            </a:r>
            <a:r>
              <a:rPr lang="en-US" dirty="0" err="1">
                <a:solidFill>
                  <a:srgbClr val="FF6600"/>
                </a:solidFill>
              </a:rPr>
              <a:t>wordCounts</a:t>
            </a:r>
            <a:r>
              <a:rPr lang="en-US" dirty="0"/>
              <a:t>, 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"word"</a:t>
            </a:r>
            <a:r>
              <a:rPr lang="en-US" dirty="0"/>
              <a:t>), new </a:t>
            </a:r>
            <a:r>
              <a:rPr lang="en-US" dirty="0" err="1">
                <a:solidFill>
                  <a:srgbClr val="008000"/>
                </a:solidFill>
              </a:rPr>
              <a:t>MapGet</a:t>
            </a:r>
            <a:r>
              <a:rPr lang="en-US" dirty="0"/>
              <a:t>(), 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"count"</a:t>
            </a:r>
            <a:r>
              <a:rPr lang="en-US" dirty="0"/>
              <a:t>))</a:t>
            </a:r>
          </a:p>
          <a:p>
            <a:r>
              <a:rPr lang="en-US" dirty="0"/>
              <a:t>       .each(new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"count"</a:t>
            </a:r>
            <a:r>
              <a:rPr lang="en-US" dirty="0"/>
              <a:t>), new </a:t>
            </a:r>
            <a:r>
              <a:rPr lang="en-US" dirty="0" err="1">
                <a:solidFill>
                  <a:srgbClr val="008000"/>
                </a:solidFill>
              </a:rPr>
              <a:t>FilterNull</a:t>
            </a:r>
            <a:r>
              <a:rPr lang="en-US" dirty="0"/>
              <a:t>())</a:t>
            </a:r>
          </a:p>
          <a:p>
            <a:r>
              <a:rPr lang="en-US" dirty="0"/>
              <a:t>       .aggregate(new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"count"</a:t>
            </a:r>
            <a:r>
              <a:rPr lang="en-US" dirty="0"/>
              <a:t>), new </a:t>
            </a:r>
            <a:r>
              <a:rPr lang="en-US" dirty="0">
                <a:solidFill>
                  <a:srgbClr val="008000"/>
                </a:solidFill>
              </a:rPr>
              <a:t>Sum</a:t>
            </a:r>
            <a:r>
              <a:rPr lang="en-US" dirty="0"/>
              <a:t>(), new </a:t>
            </a:r>
            <a:r>
              <a:rPr lang="en-US" dirty="0">
                <a:solidFill>
                  <a:srgbClr val="008000"/>
                </a:solidFill>
              </a:rPr>
              <a:t>Fields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"sum"</a:t>
            </a:r>
            <a:r>
              <a:rPr lang="en-US" dirty="0"/>
              <a:t>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4" y="1149063"/>
            <a:ext cx="344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Client: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4" y="3430708"/>
            <a:ext cx="344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Topology: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2189241" y="4609823"/>
            <a:ext cx="1378857" cy="42333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23619" y="3110613"/>
            <a:ext cx="3096381" cy="105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StormState</a:t>
            </a:r>
            <a:r>
              <a:rPr lang="en-US" dirty="0" smtClean="0"/>
              <a:t> from word count topology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1"/>
            <a:endCxn id="8" idx="7"/>
          </p:cNvCxnSpPr>
          <p:nvPr/>
        </p:nvCxnSpPr>
        <p:spPr>
          <a:xfrm flipH="1">
            <a:off x="3366165" y="3635692"/>
            <a:ext cx="1157454" cy="1036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/>
          <p:cNvSpPr/>
          <p:nvPr/>
        </p:nvSpPr>
        <p:spPr>
          <a:xfrm>
            <a:off x="457201" y="3771019"/>
            <a:ext cx="1006324" cy="423334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13079" y="2491379"/>
            <a:ext cx="2259816" cy="105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Same word count topology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1"/>
            <a:endCxn id="14" idx="7"/>
          </p:cNvCxnSpPr>
          <p:nvPr/>
        </p:nvCxnSpPr>
        <p:spPr>
          <a:xfrm flipH="1">
            <a:off x="1316155" y="3016457"/>
            <a:ext cx="696927" cy="8165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76013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11451" b="11451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0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 on Example</a:t>
            </a:r>
            <a:br>
              <a:rPr lang="en-US" dirty="0" smtClean="0"/>
            </a:br>
            <a:r>
              <a:rPr lang="en-US" dirty="0" smtClean="0"/>
              <a:t>(more word count)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55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your environment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Need </a:t>
            </a:r>
            <a:r>
              <a:rPr lang="en-US" dirty="0" err="1" smtClean="0"/>
              <a:t>Git</a:t>
            </a:r>
            <a:r>
              <a:rPr lang="en-US" dirty="0" smtClean="0"/>
              <a:t>, java, maven, and python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</a:t>
            </a:r>
            <a:r>
              <a:rPr lang="en-US" dirty="0" err="1"/>
              <a:t>github.com</a:t>
            </a:r>
            <a:r>
              <a:rPr lang="en-US" dirty="0"/>
              <a:t>/revans2/storm-</a:t>
            </a:r>
            <a:r>
              <a:rPr lang="en-US" dirty="0" err="1" smtClean="0"/>
              <a:t>tutorial.git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$ cd storm-tutorial</a:t>
            </a:r>
          </a:p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mvn</a:t>
            </a:r>
            <a:r>
              <a:rPr lang="en-US" dirty="0" smtClean="0"/>
              <a:t> clean package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apache-storm-0.10.0-SNAPSHOT directory is a recent storm build</a:t>
            </a:r>
          </a:p>
        </p:txBody>
      </p:sp>
    </p:spTree>
    <p:extLst>
      <p:ext uri="{BB962C8B-B14F-4D97-AF65-F5344CB8AC3E}">
        <p14:creationId xmlns:p14="http://schemas.microsoft.com/office/powerpoint/2010/main" val="138519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7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wordcount</a:t>
            </a:r>
            <a:r>
              <a:rPr lang="en-US" dirty="0" smtClean="0"/>
              <a:t> in local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$ ./apache-storm-0.10.0-SNAPSHOT/bin/storm jar ./target/storm-examples-0.0.1-jar-with-dependencies.jar 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com.yahoo.wc.TWC1</a:t>
            </a:r>
            <a:endParaRPr lang="en-US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4606" y="6549453"/>
            <a:ext cx="3659394" cy="30854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brbirke</a:t>
            </a:r>
            <a:r>
              <a:rPr lang="en-US" sz="1000" dirty="0"/>
              <a:t>/8136032514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68623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4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lets change it...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Start </a:t>
            </a:r>
            <a:r>
              <a:rPr lang="en-US" dirty="0"/>
              <a:t>with </a:t>
            </a:r>
            <a:r>
              <a:rPr lang="en-US" dirty="0" err="1" smtClean="0"/>
              <a:t>src</a:t>
            </a:r>
            <a:r>
              <a:rPr lang="en-US" dirty="0"/>
              <a:t>/main/java/com/yahoo/</a:t>
            </a:r>
            <a:r>
              <a:rPr lang="en-US" dirty="0" err="1"/>
              <a:t>wc</a:t>
            </a:r>
            <a:r>
              <a:rPr lang="en-US" dirty="0"/>
              <a:t>/WC3.</a:t>
            </a:r>
            <a:r>
              <a:rPr lang="en-US" dirty="0" smtClean="0"/>
              <a:t>java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Output top </a:t>
            </a:r>
            <a:r>
              <a:rPr lang="en-US" dirty="0"/>
              <a:t>word over a given </a:t>
            </a:r>
            <a:r>
              <a:rPr lang="en-US" dirty="0" smtClean="0"/>
              <a:t>second with a 2 second </a:t>
            </a:r>
            <a:r>
              <a:rPr lang="en-US" dirty="0" err="1" smtClean="0"/>
              <a:t>lookback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03407" y="6549453"/>
            <a:ext cx="3659394" cy="30854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</a:t>
            </a:r>
            <a:r>
              <a:rPr lang="pl-PL" sz="1000" dirty="0" err="1"/>
              <a:t>https</a:t>
            </a:r>
            <a:r>
              <a:rPr lang="pl-PL" sz="1000" dirty="0"/>
              <a:t>://</a:t>
            </a:r>
            <a:r>
              <a:rPr lang="pl-PL" sz="1000" dirty="0" err="1"/>
              <a:t>www.flickr.com</a:t>
            </a:r>
            <a:r>
              <a:rPr lang="pl-PL" sz="1000" dirty="0"/>
              <a:t>/</a:t>
            </a:r>
            <a:r>
              <a:rPr lang="pl-PL" sz="1000" dirty="0" err="1"/>
              <a:t>photos</a:t>
            </a:r>
            <a:r>
              <a:rPr lang="pl-PL" sz="1000" dirty="0"/>
              <a:t>/12567713@N00/2859921414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2688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Controller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$ ./apache-storm-0.10.0-SNAPSHOT/bin/storm jar ./target/storm-examples-0.0.1-jar-with-dependencies.jar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com.yahoo.temp.BangBang</a:t>
            </a:r>
            <a:endParaRPr lang="en-US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How about only turn up the temp when the user is close by (not done yet).</a:t>
            </a:r>
          </a:p>
          <a:p>
            <a:pPr marL="0" indent="0">
              <a:buNone/>
            </a:pPr>
            <a:r>
              <a:rPr lang="en-US" dirty="0" err="1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src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/main/java/com/yahoo/temp/</a:t>
            </a:r>
            <a:r>
              <a:rPr lang="en-US" dirty="0" err="1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BangBangLocation.java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What other smarts would you want to add?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20706" y="426225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1145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 to look 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Streaming top N </a:t>
            </a:r>
            <a:r>
              <a:rPr lang="en-US" dirty="0" smtClean="0"/>
              <a:t>words for twitter</a:t>
            </a: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://git.corp.yahoo.com/rfarivar/twitter-storm-wordcloud-</a:t>
            </a:r>
            <a:r>
              <a:rPr lang="en-US" dirty="0" smtClean="0">
                <a:hlinkClick r:id="rId2"/>
              </a:rPr>
              <a:t>demo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Many examples including:</a:t>
            </a:r>
          </a:p>
          <a:p>
            <a:pPr marL="0" indent="0">
              <a:buNone/>
            </a:pPr>
            <a:r>
              <a:rPr lang="en-US" dirty="0" err="1" smtClean="0"/>
              <a:t>RollingTopWords</a:t>
            </a:r>
            <a:r>
              <a:rPr lang="en-US" dirty="0" smtClean="0"/>
              <a:t>, </a:t>
            </a:r>
            <a:r>
              <a:rPr lang="en-US" dirty="0" err="1" smtClean="0"/>
              <a:t>SingleJoin</a:t>
            </a:r>
            <a:r>
              <a:rPr lang="en-US" dirty="0" smtClean="0"/>
              <a:t>, </a:t>
            </a:r>
            <a:r>
              <a:rPr lang="en-US" dirty="0"/>
              <a:t>T</a:t>
            </a:r>
            <a:r>
              <a:rPr lang="en-US" dirty="0" smtClean="0"/>
              <a:t>witter Reach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https://github.com/apache/storm/tree/master/examples/storm-</a:t>
            </a:r>
            <a:r>
              <a:rPr lang="en-US" dirty="0" smtClean="0">
                <a:hlinkClick r:id="rId3"/>
              </a:rPr>
              <a:t>starter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Several Examples using </a:t>
            </a:r>
            <a:r>
              <a:rPr lang="en-US" dirty="0" err="1" smtClean="0"/>
              <a:t>kafak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://hortonworks.com/hadoop/storm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939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is Stream </a:t>
            </a:r>
            <a:r>
              <a:rPr lang="en-US" dirty="0"/>
              <a:t>Processing </a:t>
            </a:r>
            <a:r>
              <a:rPr lang="en-US" dirty="0" smtClean="0"/>
              <a:t>Important?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Content Placeholder 6" descr="stk19975bo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14" r="-79114"/>
          <a:stretch>
            <a:fillRect/>
          </a:stretch>
        </p:blipFill>
        <p:spPr>
          <a:xfrm>
            <a:off x="3532911" y="2368080"/>
            <a:ext cx="6266163" cy="32629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0" y="2482896"/>
            <a:ext cx="2554052" cy="31321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3578" y="3071120"/>
            <a:ext cx="1004539" cy="17347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Autofit/>
          </a:bodyPr>
          <a:lstStyle/>
          <a:p>
            <a:r>
              <a:rPr lang="en-US" sz="9600" dirty="0" smtClean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89109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Modifying Apache Storm </a:t>
            </a:r>
          </a:p>
        </p:txBody>
      </p:sp>
    </p:spTree>
    <p:extLst>
      <p:ext uri="{BB962C8B-B14F-4D97-AF65-F5344CB8AC3E}">
        <p14:creationId xmlns:p14="http://schemas.microsoft.com/office/powerpoint/2010/main" val="87630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Layout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/>
              <a:t> clone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/apache/</a:t>
            </a:r>
            <a:r>
              <a:rPr lang="en-US" dirty="0" err="1">
                <a:hlinkClick r:id="rId2"/>
              </a:rPr>
              <a:t>storm.git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bin/ - scripts</a:t>
            </a:r>
          </a:p>
          <a:p>
            <a:pPr marL="0" indent="0">
              <a:buNone/>
            </a:pPr>
            <a:r>
              <a:rPr lang="en-US" dirty="0" err="1" smtClean="0"/>
              <a:t>conf</a:t>
            </a:r>
            <a:r>
              <a:rPr lang="en-US" dirty="0" smtClean="0"/>
              <a:t>/ - default </a:t>
            </a:r>
            <a:r>
              <a:rPr lang="en-US" dirty="0" err="1" smtClean="0"/>
              <a:t>configs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ocs/ - documentation and site</a:t>
            </a:r>
          </a:p>
          <a:p>
            <a:pPr marL="0" indent="0">
              <a:buNone/>
            </a:pPr>
            <a:r>
              <a:rPr lang="en-US" dirty="0"/>
              <a:t>s</a:t>
            </a:r>
            <a:r>
              <a:rPr lang="en-US" dirty="0" smtClean="0"/>
              <a:t>torm-core/ - storm source</a:t>
            </a:r>
          </a:p>
          <a:p>
            <a:pPr marL="0" indent="0">
              <a:buNone/>
            </a:pPr>
            <a:r>
              <a:rPr lang="en-US" dirty="0"/>
              <a:t>e</a:t>
            </a:r>
            <a:r>
              <a:rPr lang="en-US" dirty="0" smtClean="0"/>
              <a:t>xample/ - storm starter</a:t>
            </a:r>
          </a:p>
          <a:p>
            <a:pPr marL="0" indent="0">
              <a:buNone/>
            </a:pPr>
            <a:r>
              <a:rPr lang="en-US" dirty="0" smtClean="0"/>
              <a:t>external/ - </a:t>
            </a:r>
            <a:r>
              <a:rPr lang="en-US" dirty="0" smtClean="0"/>
              <a:t>integration with </a:t>
            </a:r>
            <a:r>
              <a:rPr lang="en-US" dirty="0" err="1" smtClean="0"/>
              <a:t>kafka</a:t>
            </a:r>
            <a:r>
              <a:rPr lang="en-US" dirty="0" smtClean="0"/>
              <a:t>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, </a:t>
            </a:r>
            <a:r>
              <a:rPr lang="en-U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596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Layout</a:t>
            </a:r>
            <a:br>
              <a:rPr lang="en-US" dirty="0" smtClean="0"/>
            </a:br>
            <a:r>
              <a:rPr lang="en-US" dirty="0" smtClean="0"/>
              <a:t>storm-core/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585789"/>
            <a:ext cx="8301990" cy="45521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jvm</a:t>
            </a:r>
            <a:r>
              <a:rPr lang="en-US" dirty="0" smtClean="0"/>
              <a:t>/ - java</a:t>
            </a:r>
          </a:p>
          <a:p>
            <a:pPr marL="0"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rc</a:t>
            </a:r>
            <a:r>
              <a:rPr lang="en-US" dirty="0" smtClean="0"/>
              <a:t>/</a:t>
            </a:r>
            <a:r>
              <a:rPr lang="en-US" dirty="0" err="1" smtClean="0"/>
              <a:t>clj</a:t>
            </a:r>
            <a:r>
              <a:rPr lang="en-US" dirty="0" smtClean="0"/>
              <a:t>/ - </a:t>
            </a:r>
            <a:r>
              <a:rPr lang="en-US" dirty="0" err="1" smtClean="0"/>
              <a:t>clojure</a:t>
            </a:r>
            <a:r>
              <a:rPr lang="en-US" dirty="0" smtClean="0"/>
              <a:t> (don’t be scared)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Packages</a:t>
            </a:r>
            <a:r>
              <a:rPr lang="en-US" dirty="0" smtClean="0"/>
              <a:t>/Namespaces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storm.trident</a:t>
            </a:r>
            <a:r>
              <a:rPr lang="en-US" dirty="0" smtClean="0"/>
              <a:t> – trident</a:t>
            </a:r>
          </a:p>
          <a:p>
            <a:pPr marL="0" indent="0">
              <a:buNone/>
            </a:pPr>
            <a:r>
              <a:rPr lang="en-US" dirty="0" err="1"/>
              <a:t>b</a:t>
            </a:r>
            <a:r>
              <a:rPr lang="en-US" dirty="0" err="1" smtClean="0"/>
              <a:t>acktype.storm</a:t>
            </a:r>
            <a:r>
              <a:rPr lang="en-US" dirty="0" smtClean="0"/>
              <a:t> – base storm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Most of the interesting code is in</a:t>
            </a:r>
          </a:p>
          <a:p>
            <a:pPr marL="0" indent="0">
              <a:buNone/>
            </a:pPr>
            <a:r>
              <a:rPr lang="en-US" dirty="0"/>
              <a:t>storm-core/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clj</a:t>
            </a:r>
            <a:r>
              <a:rPr lang="en-US" dirty="0"/>
              <a:t>/</a:t>
            </a:r>
            <a:r>
              <a:rPr lang="en-US" dirty="0" err="1"/>
              <a:t>backtype</a:t>
            </a:r>
            <a:r>
              <a:rPr lang="en-US" dirty="0"/>
              <a:t>/storm/daemon</a:t>
            </a:r>
            <a:r>
              <a:rPr lang="en-US" dirty="0" smtClean="0"/>
              <a:t>/ 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r>
              <a:rPr lang="en-US" dirty="0" err="1" smtClean="0"/>
              <a:t>nimbus.clj</a:t>
            </a:r>
            <a:r>
              <a:rPr lang="en-US" dirty="0" smtClean="0"/>
              <a:t> </a:t>
            </a:r>
            <a:r>
              <a:rPr lang="en-US" dirty="0" err="1" smtClean="0"/>
              <a:t>supervisor.clj</a:t>
            </a:r>
            <a:r>
              <a:rPr lang="en-US" dirty="0" smtClean="0"/>
              <a:t> </a:t>
            </a:r>
            <a:r>
              <a:rPr lang="en-US" dirty="0" err="1" smtClean="0"/>
              <a:t>worker.clj</a:t>
            </a:r>
            <a:r>
              <a:rPr lang="en-US" dirty="0" smtClean="0"/>
              <a:t> </a:t>
            </a:r>
            <a:r>
              <a:rPr lang="en-US" dirty="0" err="1" smtClean="0"/>
              <a:t>task.clj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https://github.com/apache/storm/tree/master/storm-core/src/clj/backtype/storm/</a:t>
            </a:r>
            <a:r>
              <a:rPr lang="en-US" dirty="0" smtClean="0">
                <a:hlinkClick r:id="rId2"/>
              </a:rPr>
              <a:t>daemon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393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points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585789"/>
            <a:ext cx="8301990" cy="4552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Scheduling: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https://github.com/apache/storm/blob/master/storm-core/src/jvm/backtype/storm/scheduler/</a:t>
            </a:r>
            <a:r>
              <a:rPr lang="en-US" dirty="0" smtClean="0">
                <a:hlinkClick r:id="rId2"/>
              </a:rPr>
              <a:t>IScheduler.java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Set by the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b="1" dirty="0" err="1" smtClean="0"/>
              <a:t>storm.scheduler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Messaging: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https://github.com/apache/storm/blob/master/storm-core/src/jvm/backtype/storm/messaging/</a:t>
            </a:r>
            <a:r>
              <a:rPr lang="en-US" dirty="0" smtClean="0">
                <a:hlinkClick r:id="rId3"/>
              </a:rPr>
              <a:t>IContext.java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Set by the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b="1" dirty="0" err="1" smtClean="0"/>
              <a:t>storm.messaging.transport</a:t>
            </a: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Authentication/Authorization:</a:t>
            </a:r>
          </a:p>
          <a:p>
            <a:pPr marL="0" indent="0">
              <a:buNone/>
            </a:pPr>
            <a:r>
              <a:rPr lang="en-US" dirty="0" smtClean="0"/>
              <a:t>Too many to list here…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45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11451" b="11451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5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0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Key </a:t>
            </a:r>
            <a:r>
              <a:rPr lang="en-US" dirty="0"/>
              <a:t>G</a:t>
            </a:r>
            <a:r>
              <a:rPr lang="en-US" dirty="0" smtClean="0"/>
              <a:t>rouping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hlinkClick r:id="rId2" tooltip="Follow link"/>
              </a:rPr>
              <a:t>https</a:t>
            </a:r>
            <a:r>
              <a:rPr lang="en-US" dirty="0">
                <a:hlinkClick r:id="rId2" tooltip="Follow link"/>
              </a:rPr>
              <a:t>://melmeric.files.wordpress.com/2014/11/the-power-of-both-choices-practical-load-balancing-for-distributed-stream-processing-engines.pdf</a:t>
            </a:r>
            <a:endParaRPr lang="en-US" dirty="0"/>
          </a:p>
          <a:p>
            <a:pPr marL="0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dirty="0"/>
              <a:t>Initial C</a:t>
            </a:r>
            <a:r>
              <a:rPr lang="en-US" dirty="0" smtClean="0"/>
              <a:t>ode:</a:t>
            </a: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://issues.apache.org/jira/browse/STORM-</a:t>
            </a:r>
            <a:r>
              <a:rPr lang="en-US" dirty="0" smtClean="0">
                <a:hlinkClick r:id="rId3"/>
              </a:rPr>
              <a:t>632</a:t>
            </a:r>
            <a:endParaRPr lang="en-US" dirty="0" smtClean="0">
              <a:hlinkClick r:id="rId4"/>
            </a:endParaRP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https://github.com/apache/storm/pull/395</a:t>
            </a:r>
          </a:p>
          <a:p>
            <a:pPr marL="0" indent="0">
              <a:buNone/>
            </a:pPr>
            <a:endParaRPr lang="en-US" dirty="0" smtClean="0">
              <a:hlinkClick r:id="rId4"/>
            </a:endParaRPr>
          </a:p>
          <a:p>
            <a:pPr marL="0" indent="0">
              <a:buNone/>
            </a:pPr>
            <a:r>
              <a:rPr lang="en-US" dirty="0" smtClean="0"/>
              <a:t>Integration:</a:t>
            </a:r>
            <a:endParaRPr lang="en-US" dirty="0" smtClean="0">
              <a:hlinkClick r:id="rId4"/>
            </a:endParaRPr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://issues.apache.org/jira/browse/STORM-</a:t>
            </a:r>
            <a:r>
              <a:rPr lang="en-US" dirty="0" smtClean="0">
                <a:hlinkClick r:id="rId4"/>
              </a:rPr>
              <a:t>637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https://github.com/apache/storm/pull/</a:t>
            </a:r>
            <a:r>
              <a:rPr lang="en-US" dirty="0" smtClean="0">
                <a:hlinkClick r:id="rId5"/>
              </a:rPr>
              <a:t>404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52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DRPC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Client:</a:t>
            </a:r>
          </a:p>
          <a:p>
            <a:pPr marL="0" indent="0">
              <a:buNone/>
            </a:pPr>
            <a:r>
              <a:rPr lang="en-US" dirty="0" smtClean="0"/>
              <a:t>curl http://drpc.server.location:3773/</a:t>
            </a:r>
            <a:r>
              <a:rPr lang="en-US" dirty="0" err="1" smtClean="0"/>
              <a:t>drpc</a:t>
            </a:r>
            <a:r>
              <a:rPr lang="en-US" dirty="0" smtClean="0"/>
              <a:t>/</a:t>
            </a:r>
            <a:r>
              <a:rPr lang="en-US" dirty="0"/>
              <a:t>words/cat%20dog%20the%</a:t>
            </a:r>
            <a:r>
              <a:rPr lang="en-US" dirty="0" smtClean="0"/>
              <a:t>20man</a:t>
            </a:r>
          </a:p>
          <a:p>
            <a:pPr marL="0" indent="0">
              <a:buNone/>
            </a:pPr>
            <a:r>
              <a:rPr lang="en-US" dirty="0" smtClean="0"/>
              <a:t>//Prints the JSON encoded result, just like normal DRPC</a:t>
            </a:r>
          </a:p>
        </p:txBody>
      </p:sp>
    </p:spTree>
    <p:extLst>
      <p:ext uri="{BB962C8B-B14F-4D97-AF65-F5344CB8AC3E}">
        <p14:creationId xmlns:p14="http://schemas.microsoft.com/office/powerpoint/2010/main" val="2272310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br>
              <a:rPr lang="en-US" dirty="0" smtClean="0"/>
            </a:b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151529" y="3406588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384347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By Type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HTTP – Using HTTP Authentication or with a Custom Java Servlet Filter.</a:t>
            </a:r>
          </a:p>
          <a:p>
            <a:r>
              <a:rPr lang="en-US" dirty="0" smtClean="0"/>
              <a:t>Thrift – Kerberos (Possibly through a forwarded TGT)</a:t>
            </a:r>
          </a:p>
          <a:p>
            <a:r>
              <a:rPr lang="en-US" dirty="0" err="1" smtClean="0"/>
              <a:t>ZooKeeper</a:t>
            </a:r>
            <a:r>
              <a:rPr lang="en-US" dirty="0" smtClean="0"/>
              <a:t> – Kerberos for system processes (Because there is a </a:t>
            </a:r>
            <a:r>
              <a:rPr lang="en-US" dirty="0" err="1" smtClean="0"/>
              <a:t>keytab</a:t>
            </a:r>
            <a:r>
              <a:rPr lang="en-US" dirty="0" smtClean="0"/>
              <a:t> available) a shared secret for worker processes with MD5SUM in ZK.</a:t>
            </a:r>
          </a:p>
          <a:p>
            <a:r>
              <a:rPr lang="en-US" dirty="0" smtClean="0"/>
              <a:t>File System – OS user</a:t>
            </a:r>
            <a:r>
              <a:rPr lang="en-US" dirty="0"/>
              <a:t> </a:t>
            </a:r>
            <a:r>
              <a:rPr lang="en-US" dirty="0" smtClean="0"/>
              <a:t>+ FS permissions. Some processes on the same system communicate through files.</a:t>
            </a:r>
          </a:p>
          <a:p>
            <a:r>
              <a:rPr lang="en-US" dirty="0" smtClean="0"/>
              <a:t>Worker to Worker – Can use encryption with shared secret, but we really need to add in SASL Auth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External Services (like </a:t>
            </a:r>
            <a:r>
              <a:rPr lang="en-US" dirty="0" err="1" smtClean="0"/>
              <a:t>HBase</a:t>
            </a:r>
            <a:r>
              <a:rPr lang="en-US" dirty="0" smtClean="0"/>
              <a:t>) – Sorry it is up to you (Sort of 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6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is Stream </a:t>
            </a:r>
            <a:r>
              <a:rPr lang="en-US" dirty="0"/>
              <a:t>Processing </a:t>
            </a:r>
            <a:r>
              <a:rPr lang="en-US" dirty="0" smtClean="0"/>
              <a:t>Important?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Questions Asked per Hour</a:t>
            </a: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How fast can I query lots of data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Reaction Time</a:t>
            </a:r>
          </a:p>
          <a:p>
            <a:pPr lvl="1"/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How 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quickly can 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I 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respond to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the incoming data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9886" y="6490544"/>
            <a:ext cx="4383314" cy="3093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pl-PL" sz="1000" dirty="0" err="1" smtClean="0"/>
              <a:t>background</a:t>
            </a:r>
            <a:r>
              <a:rPr lang="pl-PL" sz="1000" dirty="0" smtClean="0"/>
              <a:t>: </a:t>
            </a:r>
            <a:r>
              <a:rPr lang="pl-PL" sz="1000" dirty="0" err="1" smtClean="0"/>
              <a:t>https</a:t>
            </a:r>
            <a:r>
              <a:rPr lang="pl-PL" sz="1000" dirty="0"/>
              <a:t>://</a:t>
            </a:r>
            <a:r>
              <a:rPr lang="pl-PL" sz="1000" dirty="0" err="1"/>
              <a:t>www.flickr.com</a:t>
            </a:r>
            <a:r>
              <a:rPr lang="pl-PL" sz="1000" dirty="0"/>
              <a:t>/</a:t>
            </a:r>
            <a:r>
              <a:rPr lang="pl-PL" sz="1000" dirty="0" err="1"/>
              <a:t>photos</a:t>
            </a:r>
            <a:r>
              <a:rPr lang="pl-PL" sz="1000" dirty="0"/>
              <a:t>/68942208@N02/16242761551</a:t>
            </a:r>
            <a:endParaRPr lang="en-US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87732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Credentials Push</a:t>
            </a:r>
            <a:br>
              <a:rPr lang="en-US" dirty="0" smtClean="0"/>
            </a:br>
            <a:r>
              <a:rPr lang="en-US" dirty="0" smtClean="0"/>
              <a:t>(Authenticating with External Services)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 set of APIs and plugins that allow credentials to securely be delivered and renewed.</a:t>
            </a:r>
          </a:p>
          <a:p>
            <a:r>
              <a:rPr lang="en-US" dirty="0" err="1" smtClean="0"/>
              <a:t>ICredentialsListener</a:t>
            </a:r>
            <a:r>
              <a:rPr lang="en-US" dirty="0"/>
              <a:t> </a:t>
            </a:r>
            <a:r>
              <a:rPr lang="en-US" dirty="0" smtClean="0"/>
              <a:t>– when bolt or spout implements this they are informed of credentials updates.</a:t>
            </a:r>
          </a:p>
          <a:p>
            <a:r>
              <a:rPr lang="en-US" dirty="0" err="1" smtClean="0"/>
              <a:t>IAutoCredentials</a:t>
            </a:r>
            <a:r>
              <a:rPr lang="en-US" dirty="0" smtClean="0"/>
              <a:t> – Provides a way to automatically include credentials and to populate them into a Subject on the worker side.</a:t>
            </a:r>
          </a:p>
          <a:p>
            <a:r>
              <a:rPr lang="en-US" dirty="0" err="1" smtClean="0"/>
              <a:t>ICredentialsRenewer</a:t>
            </a:r>
            <a:r>
              <a:rPr lang="en-US" dirty="0" smtClean="0"/>
              <a:t> – Some credentials need to be renewed periodically.  This allows Nimbus to do that for a topology.</a:t>
            </a:r>
          </a:p>
          <a:p>
            <a:r>
              <a:rPr lang="en-US" dirty="0" smtClean="0"/>
              <a:t>storm </a:t>
            </a:r>
            <a:r>
              <a:rPr lang="en-US" dirty="0" err="1" smtClean="0"/>
              <a:t>upload_credentials</a:t>
            </a:r>
            <a:r>
              <a:rPr lang="en-US" dirty="0" smtClean="0"/>
              <a:t> – command line that allows the user to push updated credentials to a topology (API through storm submitter available too).</a:t>
            </a:r>
          </a:p>
          <a:p>
            <a:r>
              <a:rPr lang="en-US" dirty="0" err="1" smtClean="0"/>
              <a:t>AutoTGT</a:t>
            </a:r>
            <a:r>
              <a:rPr lang="en-US" dirty="0" smtClean="0"/>
              <a:t> – Implementation of </a:t>
            </a:r>
            <a:r>
              <a:rPr lang="en-US" dirty="0" err="1" smtClean="0"/>
              <a:t>IAutoCredentials</a:t>
            </a:r>
            <a:r>
              <a:rPr lang="en-US" dirty="0" smtClean="0"/>
              <a:t> and </a:t>
            </a:r>
            <a:r>
              <a:rPr lang="en-US" dirty="0" err="1" smtClean="0"/>
              <a:t>ICredentialsRenewer</a:t>
            </a:r>
            <a:r>
              <a:rPr lang="en-US" dirty="0" smtClean="0"/>
              <a:t> that allows a </a:t>
            </a:r>
            <a:r>
              <a:rPr lang="en-US" dirty="0" err="1" smtClean="0"/>
              <a:t>forwardable</a:t>
            </a:r>
            <a:r>
              <a:rPr lang="en-US" dirty="0" smtClean="0"/>
              <a:t> TGT to be used by the topology. (Also some ugliness to make it work with </a:t>
            </a:r>
            <a:r>
              <a:rPr lang="en-US" dirty="0" err="1" smtClean="0"/>
              <a:t>Hadoop</a:t>
            </a:r>
            <a:r>
              <a:rPr lang="en-US" dirty="0" smtClean="0"/>
              <a:t>/</a:t>
            </a:r>
            <a:r>
              <a:rPr lang="en-US" dirty="0" err="1" smtClean="0"/>
              <a:t>HBase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3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plugin API has also been added to block unwanted operations, along with some reasonable implementations.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 Example </a:t>
            </a:r>
            <a:r>
              <a:rPr lang="en-US" dirty="0" err="1" smtClean="0"/>
              <a:t>SimpleACLAuthorizer</a:t>
            </a:r>
            <a:r>
              <a:rPr lang="en-US" dirty="0" smtClean="0"/>
              <a:t> for Nimbus.</a:t>
            </a:r>
          </a:p>
          <a:p>
            <a:r>
              <a:rPr lang="en-US" dirty="0" smtClean="0"/>
              <a:t>Can configure Administrators that can do anything.</a:t>
            </a:r>
          </a:p>
          <a:p>
            <a:r>
              <a:rPr lang="en-US" dirty="0" smtClean="0"/>
              <a:t>Users that the supervisors are running as.</a:t>
            </a:r>
          </a:p>
          <a:p>
            <a:r>
              <a:rPr lang="en-US" dirty="0" smtClean="0"/>
              <a:t>Topology can also configure who is allowed to kill or rebalance it.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DRPC Authorization is still being worked on, but should be done soon.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938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</a:t>
            </a:r>
            <a:r>
              <a:rPr lang="en-US" dirty="0"/>
              <a:t>-tenancy</a:t>
            </a:r>
            <a:br>
              <a:rPr lang="en-US" dirty="0"/>
            </a:br>
            <a:r>
              <a:rPr lang="en-US" dirty="0" err="1" smtClean="0"/>
              <a:t>supervisor.run.worker.as.user</a:t>
            </a:r>
            <a:r>
              <a:rPr lang="en-US" dirty="0" smtClean="0"/>
              <a:t>: true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Borrowed and modified some code from </a:t>
            </a:r>
            <a:r>
              <a:rPr lang="en-US" dirty="0" err="1" smtClean="0"/>
              <a:t>Hadoop</a:t>
            </a:r>
            <a:r>
              <a:rPr lang="en-US" dirty="0" smtClean="0"/>
              <a:t> to let Supervisor launch workers as the user that ran the topology.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6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11176" y="3556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506413" y="3454275"/>
            <a:ext cx="4751294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+mj-lt"/>
              </a:rPr>
              <a:t>(Research Project </a:t>
            </a:r>
            <a:r>
              <a:rPr lang="en-US" sz="3000" dirty="0">
                <a:solidFill>
                  <a:schemeClr val="accent1"/>
                </a:solidFill>
                <a:latin typeface="+mj-lt"/>
              </a:rPr>
              <a:t>Ideas!!!!)</a:t>
            </a:r>
            <a:endParaRPr lang="en-US" sz="3000" dirty="0" smtClean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955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 (Especially on Large </a:t>
            </a:r>
            <a:r>
              <a:rPr lang="en-US" dirty="0"/>
              <a:t>C</a:t>
            </a:r>
            <a:r>
              <a:rPr lang="en-US" dirty="0" smtClean="0"/>
              <a:t>lusters)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Currently round robin (We should be able to do better)</a:t>
            </a:r>
          </a:p>
          <a:p>
            <a:r>
              <a:rPr lang="en-US" dirty="0" smtClean="0"/>
              <a:t>Take into account resource </a:t>
            </a:r>
            <a:r>
              <a:rPr lang="en-US" dirty="0"/>
              <a:t>u</a:t>
            </a:r>
            <a:r>
              <a:rPr lang="en-US" dirty="0" smtClean="0"/>
              <a:t>tilization (</a:t>
            </a:r>
            <a:r>
              <a:rPr lang="en-US" dirty="0"/>
              <a:t>N</a:t>
            </a:r>
            <a:r>
              <a:rPr lang="en-US" dirty="0" smtClean="0"/>
              <a:t>etwork)</a:t>
            </a:r>
          </a:p>
          <a:p>
            <a:r>
              <a:rPr lang="en-US" dirty="0"/>
              <a:t>L</a:t>
            </a:r>
            <a:r>
              <a:rPr lang="en-US" dirty="0" smtClean="0"/>
              <a:t>ocality with collocated services (Is there any advantage to running storm on the same nodes as </a:t>
            </a:r>
            <a:r>
              <a:rPr lang="en-US" dirty="0" err="1" smtClean="0"/>
              <a:t>HBase</a:t>
            </a:r>
            <a:r>
              <a:rPr lang="en-US" dirty="0" smtClean="0"/>
              <a:t> and/or Kafka?)</a:t>
            </a:r>
          </a:p>
          <a:p>
            <a:r>
              <a:rPr lang="en-US" dirty="0" smtClean="0"/>
              <a:t>What about with storm on yarn? </a:t>
            </a:r>
            <a:endParaRPr lang="en-US" dirty="0"/>
          </a:p>
          <a:p>
            <a:r>
              <a:rPr lang="en-US" dirty="0" smtClean="0"/>
              <a:t>When is it worth it to kill a worker because a better location is available? (automatic rebalance)</a:t>
            </a:r>
          </a:p>
          <a:p>
            <a:pPr lvl="1"/>
            <a:r>
              <a:rPr lang="en-US" dirty="0" smtClean="0"/>
              <a:t>Slow node detection (12 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15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Cleanly integrating intermediate message brokers/Data discovery.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don’t want messages to be persisted in between all processing, but for very large systems can we separate them out.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8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grow/shrink a topology dynamically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How to handle the different shuffles?  Do I kill everything and start over or is there a better way?</a:t>
            </a:r>
          </a:p>
          <a:p>
            <a:r>
              <a:rPr lang="en-US" dirty="0" smtClean="0"/>
              <a:t>When should I grow or shrink?</a:t>
            </a:r>
          </a:p>
          <a:p>
            <a:r>
              <a:rPr lang="en-US" dirty="0" smtClean="0"/>
              <a:t>What do I do if there are no free resources and I need to grow?</a:t>
            </a:r>
          </a:p>
          <a:p>
            <a:endParaRPr lang="en-US" dirty="0"/>
          </a:p>
          <a:p>
            <a:r>
              <a:rPr lang="en-US" dirty="0" smtClean="0"/>
              <a:t>Or even more difficult can I upgrade a topology in place without killing processes?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73412" y="836706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243942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Isolation/Utilization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Isolation is handled currently by creating a mini-cluster (whole nodes) for a single topology (so utilization suffers).</a:t>
            </a:r>
          </a:p>
          <a:p>
            <a:r>
              <a:rPr lang="en-US" dirty="0" smtClean="0"/>
              <a:t>Can we get better utilization without letting isolation suffer?  </a:t>
            </a:r>
            <a:r>
              <a:rPr lang="en-US" dirty="0" err="1"/>
              <a:t>c</a:t>
            </a:r>
            <a:r>
              <a:rPr lang="en-US" dirty="0" err="1" smtClean="0"/>
              <a:t>groups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. What about predictability on heavily used vs. lightly used clusters? (12ms again)</a:t>
            </a:r>
          </a:p>
          <a:p>
            <a:r>
              <a:rPr lang="en-US" dirty="0" smtClean="0"/>
              <a:t>What about if I collocate this batch on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53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Higher level APIs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Streaming SQL (Spark streaming has it why shouldn’t we?!)</a:t>
            </a:r>
          </a:p>
          <a:p>
            <a:r>
              <a:rPr lang="en-US" dirty="0" smtClean="0"/>
              <a:t>Pig on storm (This is happening)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9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being built with storm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11176" y="3556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506413" y="3454275"/>
            <a:ext cx="4751294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3000" dirty="0" smtClean="0">
                <a:solidFill>
                  <a:schemeClr val="accent1"/>
                </a:solidFill>
                <a:latin typeface="+mj-lt"/>
              </a:rPr>
              <a:t>(Even More Research Project </a:t>
            </a:r>
            <a:r>
              <a:rPr lang="en-US" sz="3000" dirty="0">
                <a:solidFill>
                  <a:schemeClr val="accent1"/>
                </a:solidFill>
                <a:latin typeface="+mj-lt"/>
              </a:rPr>
              <a:t>Ideas!!!!)</a:t>
            </a:r>
            <a:endParaRPr lang="en-US" sz="3000" dirty="0" smtClean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646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C7891A-3C7E-EF49-A442-343C76DFE40E}" type="datetimeFigureOut">
              <a:rPr lang="en-US" smtClean="0"/>
              <a:t>3/6/15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9197E7F-1334-D74E-8951-8219BA40349A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http://nathanmarz.com/blog/how-to-beat-the-cap-</a:t>
            </a:r>
            <a:r>
              <a:rPr lang="en-US" dirty="0" smtClean="0">
                <a:hlinkClick r:id="rId2"/>
              </a:rPr>
              <a:t>theorem.html</a:t>
            </a:r>
            <a:endParaRPr lang="en-US" dirty="0" smtClean="0"/>
          </a:p>
          <a:p>
            <a:r>
              <a:rPr lang="en-US" dirty="0"/>
              <a:t>F</a:t>
            </a:r>
            <a:r>
              <a:rPr lang="en-US" dirty="0" smtClean="0"/>
              <a:t>ast real-time path with batch backup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970411" y="4325379"/>
            <a:ext cx="7260091" cy="623046"/>
          </a:xfrm>
          <a:prstGeom prst="rightArrow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10000"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Source of Truth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8230" y="3495283"/>
            <a:ext cx="706842" cy="287561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Batch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05195" y="3495283"/>
            <a:ext cx="706842" cy="287561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Batch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47485" y="3495283"/>
            <a:ext cx="706842" cy="287561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Batch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3737" y="3495283"/>
            <a:ext cx="706842" cy="287561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Batch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279987" y="3495283"/>
            <a:ext cx="706842" cy="287561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Batch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18120" y="3495283"/>
            <a:ext cx="706842" cy="287561"/>
          </a:xfrm>
          <a:prstGeom prst="rect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20000"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Batch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785072" y="3782843"/>
            <a:ext cx="0" cy="72226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812037" y="3782843"/>
            <a:ext cx="0" cy="72226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854327" y="3782843"/>
            <a:ext cx="0" cy="72226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929215" y="3786204"/>
            <a:ext cx="0" cy="72226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986829" y="3786204"/>
            <a:ext cx="0" cy="72226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133598" y="3782843"/>
            <a:ext cx="0" cy="722260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36" idx="1"/>
          </p:cNvCxnSpPr>
          <p:nvPr/>
        </p:nvCxnSpPr>
        <p:spPr>
          <a:xfrm rot="16200000" flipH="1">
            <a:off x="100430" y="5062970"/>
            <a:ext cx="1248120" cy="491838"/>
          </a:xfrm>
          <a:prstGeom prst="bentConnector2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endCxn id="35" idx="1"/>
          </p:cNvCxnSpPr>
          <p:nvPr/>
        </p:nvCxnSpPr>
        <p:spPr>
          <a:xfrm rot="5400000" flipH="1" flipV="1">
            <a:off x="129717" y="3844134"/>
            <a:ext cx="1189547" cy="491843"/>
          </a:xfrm>
          <a:prstGeom prst="bentConnector2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182317" y="4121690"/>
            <a:ext cx="914400" cy="40737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600" dirty="0" smtClean="0"/>
              <a:t>Input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970412" y="2842282"/>
            <a:ext cx="7607521" cy="1306000"/>
          </a:xfrm>
          <a:prstGeom prst="rightArrow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sz="1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Async</a:t>
            </a:r>
            <a:endParaRPr lang="en-US" sz="1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970413" y="5573501"/>
            <a:ext cx="7355933" cy="718900"/>
          </a:xfrm>
          <a:prstGeom prst="rightArrow">
            <a:avLst/>
          </a:prstGeom>
          <a:noFill/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Real-time Streaming</a:t>
            </a:r>
          </a:p>
        </p:txBody>
      </p:sp>
      <p:sp>
        <p:nvSpPr>
          <p:cNvPr id="43" name="Right Triangle 42"/>
          <p:cNvSpPr/>
          <p:nvPr/>
        </p:nvSpPr>
        <p:spPr>
          <a:xfrm rot="10800000">
            <a:off x="1785077" y="4947446"/>
            <a:ext cx="1026965" cy="165846"/>
          </a:xfrm>
          <a:prstGeom prst="rtTriangle">
            <a:avLst/>
          </a:prstGeom>
          <a:solidFill>
            <a:srgbClr val="00B44A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250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ight Triangle 43"/>
          <p:cNvSpPr/>
          <p:nvPr/>
        </p:nvSpPr>
        <p:spPr>
          <a:xfrm rot="10800000">
            <a:off x="2827367" y="4947446"/>
            <a:ext cx="1026965" cy="165846"/>
          </a:xfrm>
          <a:prstGeom prst="rtTriangle">
            <a:avLst/>
          </a:prstGeom>
          <a:solidFill>
            <a:srgbClr val="00B44A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25000" lnSpcReduction="2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296883" y="5113293"/>
            <a:ext cx="0" cy="62304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454574" y="5113294"/>
            <a:ext cx="0" cy="62304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606974" y="5113294"/>
            <a:ext cx="0" cy="62304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795315" y="5113294"/>
            <a:ext cx="0" cy="62304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110487" y="5113294"/>
            <a:ext cx="0" cy="62304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1934128" y="5113290"/>
            <a:ext cx="0" cy="623044"/>
          </a:xfrm>
          <a:prstGeom prst="straightConnector1">
            <a:avLst/>
          </a:prstGeom>
          <a:ln w="63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40951" y="4832877"/>
            <a:ext cx="874565" cy="34746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/>
          </a:bodyPr>
          <a:lstStyle/>
          <a:p>
            <a:r>
              <a:rPr lang="en-US" sz="1600" dirty="0" smtClean="0"/>
              <a:t>Deltas</a:t>
            </a:r>
          </a:p>
        </p:txBody>
      </p:sp>
    </p:spTree>
    <p:extLst>
      <p:ext uri="{BB962C8B-B14F-4D97-AF65-F5344CB8AC3E}">
        <p14:creationId xmlns:p14="http://schemas.microsoft.com/office/powerpoint/2010/main" val="415438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Bird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https://github.com/twitter/</a:t>
            </a:r>
            <a:r>
              <a:rPr lang="en-US" dirty="0" smtClean="0">
                <a:hlinkClick r:id="rId2"/>
              </a:rPr>
              <a:t>summingbird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Run the same code on Storm and </a:t>
            </a:r>
            <a:r>
              <a:rPr lang="en-US" dirty="0" err="1" smtClean="0"/>
              <a:t>Hadoop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76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Analytics Systems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Sketches</a:t>
            </a:r>
            <a:r>
              <a:rPr lang="en-US" dirty="0" smtClean="0"/>
              <a:t>: Imagine compressing several terabytes of data into a few MB, and being able to do complex computational processing on them with a known maximum error.</a:t>
            </a:r>
            <a:endParaRPr lang="en-US" dirty="0"/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://highlyscalable.wordpress.com/2012/05/01/probabilistic-structures-web-analytics-data-mining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Oddly searching for sketches tends to show pencil drawings and nothing about statistics.  Try adding in statistics or mathematics when you search.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53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Machine Learning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Update a ML model in near real time,</a:t>
            </a:r>
            <a:r>
              <a:rPr lang="en-US" dirty="0"/>
              <a:t> </a:t>
            </a:r>
            <a:r>
              <a:rPr lang="en-US" dirty="0" smtClean="0"/>
              <a:t>and score results using it at the same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http://www.bigdata-cookbook.com/post/50334182923/machine-learning-over-</a:t>
            </a:r>
            <a:r>
              <a:rPr lang="en-US" dirty="0" smtClean="0">
                <a:hlinkClick r:id="rId2"/>
              </a:rPr>
              <a:t>storm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7092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Metrics/Monitoring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4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Metrics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150471"/>
            <a:ext cx="8301990" cy="5228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transient </a:t>
            </a:r>
            <a:r>
              <a:rPr lang="en-US" dirty="0" err="1" smtClean="0">
                <a:solidFill>
                  <a:srgbClr val="008000"/>
                </a:solidFill>
              </a:rPr>
              <a:t>CountMetric</a:t>
            </a:r>
            <a:r>
              <a:rPr lang="en-US" dirty="0" smtClean="0"/>
              <a:t> </a:t>
            </a:r>
            <a:r>
              <a:rPr lang="en-US" dirty="0">
                <a:solidFill>
                  <a:srgbClr val="FF6600"/>
                </a:solidFill>
              </a:rPr>
              <a:t>_</a:t>
            </a:r>
            <a:r>
              <a:rPr lang="en-US" dirty="0" err="1">
                <a:solidFill>
                  <a:srgbClr val="FF6600"/>
                </a:solidFill>
              </a:rPr>
              <a:t>countMetric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transient </a:t>
            </a:r>
            <a:r>
              <a:rPr lang="en-US" dirty="0" err="1">
                <a:solidFill>
                  <a:srgbClr val="008000"/>
                </a:solidFill>
              </a:rPr>
              <a:t>ReducedMetric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_</a:t>
            </a:r>
            <a:r>
              <a:rPr lang="en-US" dirty="0" err="1">
                <a:solidFill>
                  <a:srgbClr val="FF6600"/>
                </a:solidFill>
              </a:rPr>
              <a:t>wordLengthMeanMetric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/>
              <a:t>Override</a:t>
            </a:r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>
                <a:solidFill>
                  <a:schemeClr val="accent6"/>
                </a:solidFill>
              </a:rPr>
              <a:t>prepare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Map</a:t>
            </a:r>
            <a:r>
              <a:rPr lang="en-US" dirty="0"/>
              <a:t> </a:t>
            </a:r>
            <a:r>
              <a:rPr lang="en-US" dirty="0" err="1">
                <a:solidFill>
                  <a:srgbClr val="FF6600"/>
                </a:solidFill>
              </a:rPr>
              <a:t>conf</a:t>
            </a:r>
            <a:r>
              <a:rPr lang="en-US" dirty="0"/>
              <a:t>, </a:t>
            </a:r>
            <a:r>
              <a:rPr lang="en-US" dirty="0" err="1">
                <a:solidFill>
                  <a:srgbClr val="008000"/>
                </a:solidFill>
              </a:rPr>
              <a:t>TopologyContext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>
                <a:solidFill>
                  <a:srgbClr val="FF6600"/>
                </a:solidFill>
              </a:rPr>
              <a:t>context</a:t>
            </a:r>
            <a:r>
              <a:rPr lang="en-US" dirty="0"/>
              <a:t>, </a:t>
            </a:r>
            <a:r>
              <a:rPr lang="en-US" dirty="0" err="1">
                <a:solidFill>
                  <a:srgbClr val="008000"/>
                </a:solidFill>
              </a:rPr>
              <a:t>OutputCollector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>
                <a:solidFill>
                  <a:srgbClr val="FF6600"/>
                </a:solidFill>
              </a:rPr>
              <a:t>collector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solidFill>
                  <a:srgbClr val="FF6600"/>
                </a:solidFill>
              </a:rPr>
              <a:t>_collector</a:t>
            </a:r>
            <a:r>
              <a:rPr lang="en-US" dirty="0"/>
              <a:t> = </a:t>
            </a:r>
            <a:r>
              <a:rPr lang="en-US" dirty="0">
                <a:solidFill>
                  <a:srgbClr val="FF6600"/>
                </a:solidFill>
              </a:rPr>
              <a:t>collector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smtClean="0">
                <a:solidFill>
                  <a:srgbClr val="FF6600"/>
                </a:solidFill>
              </a:rPr>
              <a:t>_</a:t>
            </a:r>
            <a:r>
              <a:rPr lang="en-US" dirty="0" err="1" smtClean="0">
                <a:solidFill>
                  <a:srgbClr val="FF6600"/>
                </a:solidFill>
              </a:rPr>
              <a:t>countMetric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/>
              <a:t>= new </a:t>
            </a:r>
            <a:r>
              <a:rPr lang="en-US" dirty="0" err="1">
                <a:solidFill>
                  <a:srgbClr val="008000"/>
                </a:solidFill>
              </a:rPr>
              <a:t>CountMetric</a:t>
            </a:r>
            <a:r>
              <a:rPr lang="en-US" dirty="0"/>
              <a:t>()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_</a:t>
            </a:r>
            <a:r>
              <a:rPr lang="en-US" dirty="0" err="1" smtClean="0">
                <a:solidFill>
                  <a:srgbClr val="FF6600"/>
                </a:solidFill>
              </a:rPr>
              <a:t>wordLengthMeanMetric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/>
              <a:t>= new </a:t>
            </a:r>
            <a:r>
              <a:rPr lang="en-US" dirty="0" err="1">
                <a:solidFill>
                  <a:srgbClr val="008000"/>
                </a:solidFill>
              </a:rPr>
              <a:t>ReducedMetric</a:t>
            </a:r>
            <a:r>
              <a:rPr lang="en-US" dirty="0"/>
              <a:t>(new </a:t>
            </a:r>
            <a:r>
              <a:rPr lang="en-US" dirty="0" err="1">
                <a:solidFill>
                  <a:srgbClr val="008000"/>
                </a:solidFill>
              </a:rPr>
              <a:t>MeanReducer</a:t>
            </a:r>
            <a:r>
              <a:rPr lang="en-US" dirty="0"/>
              <a:t>());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 smtClean="0">
                <a:solidFill>
                  <a:srgbClr val="FF6600"/>
                </a:solidFill>
              </a:rPr>
              <a:t>context</a:t>
            </a:r>
            <a:r>
              <a:rPr lang="en-US" dirty="0" err="1" smtClean="0"/>
              <a:t>.registerMetric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execute_count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FF6600"/>
                </a:solidFill>
              </a:rPr>
              <a:t>_</a:t>
            </a:r>
            <a:r>
              <a:rPr lang="en-US" dirty="0" err="1">
                <a:solidFill>
                  <a:srgbClr val="FF6600"/>
                </a:solidFill>
              </a:rPr>
              <a:t>countMetric</a:t>
            </a:r>
            <a:r>
              <a:rPr lang="en-US" dirty="0"/>
              <a:t>, 5)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6600"/>
                </a:solidFill>
              </a:rPr>
              <a:t>context</a:t>
            </a:r>
            <a:r>
              <a:rPr lang="en-US" dirty="0" err="1" smtClean="0"/>
              <a:t>.registerMetric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word_length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, </a:t>
            </a:r>
            <a:r>
              <a:rPr lang="en-US" dirty="0">
                <a:solidFill>
                  <a:srgbClr val="FF6600"/>
                </a:solidFill>
              </a:rPr>
              <a:t>_</a:t>
            </a:r>
            <a:r>
              <a:rPr lang="en-US" dirty="0" err="1">
                <a:solidFill>
                  <a:srgbClr val="FF6600"/>
                </a:solidFill>
              </a:rPr>
              <a:t>wordLengthMeanMetric</a:t>
            </a:r>
            <a:r>
              <a:rPr lang="en-US" dirty="0"/>
              <a:t>, 60);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828623" y="2658566"/>
            <a:ext cx="3124033" cy="1224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How often to collect the metrics</a:t>
            </a:r>
          </a:p>
        </p:txBody>
      </p:sp>
      <p:sp>
        <p:nvSpPr>
          <p:cNvPr id="8" name="Oval 7"/>
          <p:cNvSpPr/>
          <p:nvPr/>
        </p:nvSpPr>
        <p:spPr>
          <a:xfrm>
            <a:off x="6583826" y="4861552"/>
            <a:ext cx="408752" cy="423378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1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748280" y="5182735"/>
            <a:ext cx="408752" cy="423378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 fontScale="92500" lnSpcReduction="10000"/>
          </a:bodyPr>
          <a:lstStyle/>
          <a:p>
            <a:pPr algn="ctr"/>
            <a:endParaRPr lang="en-US" sz="1600" dirty="0" err="1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>
            <a:off x="6390640" y="3883402"/>
            <a:ext cx="397562" cy="97815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  <a:endCxn id="9" idx="0"/>
          </p:cNvCxnSpPr>
          <p:nvPr/>
        </p:nvCxnSpPr>
        <p:spPr>
          <a:xfrm>
            <a:off x="6390640" y="3883402"/>
            <a:ext cx="1562016" cy="1299333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745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28" y="2539364"/>
            <a:ext cx="8521065" cy="483239"/>
          </a:xfrm>
        </p:spPr>
        <p:txBody>
          <a:bodyPr/>
          <a:lstStyle/>
          <a:p>
            <a:r>
              <a:rPr lang="en-US" dirty="0" smtClean="0"/>
              <a:t>Update the Metrics </a:t>
            </a: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S</a:t>
            </a:r>
            <a:r>
              <a:rPr lang="en-US" dirty="0" smtClean="0"/>
              <a:t>omething </a:t>
            </a:r>
            <a:r>
              <a:rPr lang="en-US" dirty="0"/>
              <a:t>H</a:t>
            </a:r>
            <a:r>
              <a:rPr lang="en-US" dirty="0" smtClean="0"/>
              <a:t>appens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8B536-95FB-1149-8D57-7E1B127EACB4}" type="datetime1">
              <a:rPr lang="en-US" smtClean="0"/>
              <a:pPr/>
              <a:t>3/6/15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3264223"/>
            <a:ext cx="8301990" cy="31051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@</a:t>
            </a:r>
            <a:r>
              <a:rPr lang="en-US" dirty="0" smtClean="0"/>
              <a:t>Override</a:t>
            </a:r>
          </a:p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void </a:t>
            </a:r>
            <a:r>
              <a:rPr lang="en-US" dirty="0">
                <a:solidFill>
                  <a:srgbClr val="9600FF"/>
                </a:solidFill>
              </a:rPr>
              <a:t>execute</a:t>
            </a:r>
            <a:r>
              <a:rPr lang="en-US" dirty="0"/>
              <a:t>(</a:t>
            </a:r>
            <a:r>
              <a:rPr lang="en-US" dirty="0">
                <a:solidFill>
                  <a:srgbClr val="008000"/>
                </a:solidFill>
              </a:rPr>
              <a:t>Tuple</a:t>
            </a:r>
            <a:r>
              <a:rPr lang="en-US" dirty="0"/>
              <a:t> </a:t>
            </a:r>
            <a:r>
              <a:rPr lang="en-US" dirty="0">
                <a:solidFill>
                  <a:srgbClr val="FF6600"/>
                </a:solidFill>
              </a:rPr>
              <a:t>tuple</a:t>
            </a:r>
            <a:r>
              <a:rPr lang="en-US" dirty="0"/>
              <a:t>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8000"/>
                </a:solidFill>
              </a:rPr>
              <a:t>String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word</a:t>
            </a:r>
            <a:r>
              <a:rPr lang="en-US" dirty="0" smtClean="0"/>
              <a:t> = </a:t>
            </a:r>
            <a:r>
              <a:rPr lang="en-US" dirty="0" err="1">
                <a:solidFill>
                  <a:srgbClr val="FF6600"/>
                </a:solidFill>
              </a:rPr>
              <a:t>tuple</a:t>
            </a:r>
            <a:r>
              <a:rPr lang="en-US" dirty="0" err="1"/>
              <a:t>.getString</a:t>
            </a:r>
            <a:r>
              <a:rPr lang="en-US" dirty="0"/>
              <a:t>(0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_</a:t>
            </a:r>
            <a:r>
              <a:rPr lang="en-US" dirty="0" err="1" smtClean="0">
                <a:solidFill>
                  <a:srgbClr val="FF6600"/>
                </a:solidFill>
              </a:rPr>
              <a:t>collector</a:t>
            </a:r>
            <a:r>
              <a:rPr lang="en-US" dirty="0" err="1" smtClean="0"/>
              <a:t>.emit</a:t>
            </a:r>
            <a:r>
              <a:rPr lang="en-US" dirty="0"/>
              <a:t>(</a:t>
            </a:r>
            <a:r>
              <a:rPr lang="en-US" dirty="0">
                <a:solidFill>
                  <a:srgbClr val="FF6600"/>
                </a:solidFill>
              </a:rPr>
              <a:t>tuple</a:t>
            </a:r>
            <a:r>
              <a:rPr lang="en-US" dirty="0"/>
              <a:t>, new </a:t>
            </a:r>
            <a:r>
              <a:rPr lang="en-US" dirty="0">
                <a:solidFill>
                  <a:srgbClr val="008000"/>
                </a:solidFill>
              </a:rPr>
              <a:t>Values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6600"/>
                </a:solidFill>
              </a:rPr>
              <a:t>word</a:t>
            </a:r>
            <a:r>
              <a:rPr lang="en-US" dirty="0" smtClean="0"/>
              <a:t> + </a:t>
            </a:r>
            <a:r>
              <a:rPr lang="en-US" dirty="0">
                <a:solidFill>
                  <a:srgbClr val="FF0000"/>
                </a:solidFill>
              </a:rPr>
              <a:t>"!!!"</a:t>
            </a:r>
            <a:r>
              <a:rPr lang="en-US" dirty="0"/>
              <a:t>))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_</a:t>
            </a:r>
            <a:r>
              <a:rPr lang="en-US" dirty="0" err="1" smtClean="0">
                <a:solidFill>
                  <a:srgbClr val="FF6600"/>
                </a:solidFill>
              </a:rPr>
              <a:t>collector</a:t>
            </a:r>
            <a:r>
              <a:rPr lang="en-US" dirty="0" err="1" smtClean="0"/>
              <a:t>.ack</a:t>
            </a:r>
            <a:r>
              <a:rPr lang="en-US" dirty="0"/>
              <a:t>(</a:t>
            </a:r>
            <a:r>
              <a:rPr lang="en-US" dirty="0">
                <a:solidFill>
                  <a:srgbClr val="FF6600"/>
                </a:solidFill>
              </a:rPr>
              <a:t>tuple</a:t>
            </a:r>
            <a:r>
              <a:rPr lang="en-US" dirty="0"/>
              <a:t>);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00"/>
                </a:solidFill>
              </a:rPr>
              <a:t>_</a:t>
            </a:r>
            <a:r>
              <a:rPr lang="en-US" dirty="0" err="1" smtClean="0">
                <a:solidFill>
                  <a:srgbClr val="FF6600"/>
                </a:solidFill>
              </a:rPr>
              <a:t>countMetric</a:t>
            </a:r>
            <a:r>
              <a:rPr lang="en-US" dirty="0" err="1" smtClean="0"/>
              <a:t>.incr</a:t>
            </a:r>
            <a:r>
              <a:rPr lang="en-US" dirty="0"/>
              <a:t>(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>
                <a:solidFill>
                  <a:srgbClr val="FF6600"/>
                </a:solidFill>
              </a:rPr>
              <a:t>_</a:t>
            </a:r>
            <a:r>
              <a:rPr lang="en-US" dirty="0" err="1" smtClean="0">
                <a:solidFill>
                  <a:srgbClr val="FF6600"/>
                </a:solidFill>
              </a:rPr>
              <a:t>wordLengthMeanMetric</a:t>
            </a:r>
            <a:r>
              <a:rPr lang="en-US" dirty="0" err="1" smtClean="0"/>
              <a:t>.update</a:t>
            </a:r>
            <a:r>
              <a:rPr lang="en-US" dirty="0"/>
              <a:t>(</a:t>
            </a:r>
            <a:r>
              <a:rPr lang="en-US" dirty="0" err="1">
                <a:solidFill>
                  <a:srgbClr val="FF6600"/>
                </a:solidFill>
              </a:rPr>
              <a:t>word</a:t>
            </a:r>
            <a:r>
              <a:rPr lang="en-US" dirty="0" err="1"/>
              <a:t>.length</a:t>
            </a:r>
            <a:r>
              <a:rPr lang="en-US" dirty="0"/>
              <a:t>())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87339" y="582507"/>
            <a:ext cx="8521065" cy="48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B0099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B0099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B0099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B0099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030A0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030A0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030A0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030A0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Register a Metrics Consumer Before Launching Topology</a:t>
            </a:r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516573" y="1123114"/>
            <a:ext cx="8301990" cy="491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3363" indent="-233363" algn="l" rtl="0" eaLnBrk="1" fontAlgn="base" hangingPunct="1">
              <a:spcBef>
                <a:spcPts val="0"/>
              </a:spcBef>
              <a:spcAft>
                <a:spcPts val="600"/>
              </a:spcAft>
              <a:buClrTx/>
              <a:buFont typeface="Wingdings" pitchFamily="2" charset="2"/>
              <a:buChar char="§"/>
              <a:defRPr sz="2000" b="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457200" indent="-223838" algn="l" rtl="0" eaLnBrk="1" fontAlgn="base" hangingPunct="1">
              <a:spcBef>
                <a:spcPts val="0"/>
              </a:spcBef>
              <a:spcAft>
                <a:spcPts val="600"/>
              </a:spcAft>
              <a:buClrTx/>
              <a:buSzPct val="80000"/>
              <a:buFont typeface="Calibri" pitchFamily="34" charset="0"/>
              <a:buChar char="›"/>
              <a:defRPr sz="16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690563" indent="-233363" algn="l" rtl="0" eaLnBrk="1" fontAlgn="base" hangingPunct="1"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  <a:defRPr sz="1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854075" indent="-163513" algn="l" rtl="0" eaLnBrk="1" fontAlgn="base" hangingPunct="1">
              <a:spcBef>
                <a:spcPts val="0"/>
              </a:spcBef>
              <a:spcAft>
                <a:spcPts val="600"/>
              </a:spcAft>
              <a:buClrTx/>
              <a:buFont typeface="Calibri" pitchFamily="34" charset="0"/>
              <a:buChar char="–"/>
              <a:defRPr sz="1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1025525" indent="-171450" algn="l" rtl="0" eaLnBrk="1" fontAlgn="base" hangingPunct="1">
              <a:spcBef>
                <a:spcPts val="0"/>
              </a:spcBef>
              <a:spcAft>
                <a:spcPts val="600"/>
              </a:spcAft>
              <a:buClrTx/>
              <a:buFont typeface="Wingdings" pitchFamily="2" charset="2"/>
              <a:buChar char="§"/>
              <a:defRPr sz="11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err="1" smtClean="0">
                <a:solidFill>
                  <a:srgbClr val="FF6600"/>
                </a:solidFill>
              </a:rPr>
              <a:t>conf</a:t>
            </a:r>
            <a:r>
              <a:rPr lang="en-US" dirty="0" err="1" smtClean="0"/>
              <a:t>.registerMetricsConsumer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8000"/>
                </a:solidFill>
              </a:rPr>
              <a:t>LoggingMetricsConsumer</a:t>
            </a:r>
            <a:r>
              <a:rPr lang="en-US" dirty="0" err="1" smtClean="0"/>
              <a:t>.class</a:t>
            </a:r>
            <a:r>
              <a:rPr lang="en-US" dirty="0" smtClean="0"/>
              <a:t>, 2);</a:t>
            </a:r>
          </a:p>
          <a:p>
            <a:pPr marL="0" indent="0">
              <a:buFont typeface="Wingdings" pitchFamily="2" charset="2"/>
              <a:buNone/>
            </a:pPr>
            <a:endParaRPr lang="en-US" dirty="0" smtClean="0"/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3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Kappa Architecture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C7891A-3C7E-EF49-A442-343C76DFE40E}" type="datetimeFigureOut">
              <a:rPr lang="en-US" smtClean="0"/>
              <a:t>3/6/15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9197E7F-1334-D74E-8951-8219BA40349A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516573" y="1549319"/>
            <a:ext cx="8301990" cy="1421345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http://radar.oreilly.com/2014/07/questioning-the-lambda-</a:t>
            </a:r>
            <a:r>
              <a:rPr lang="en-US" dirty="0" smtClean="0">
                <a:hlinkClick r:id="rId2"/>
              </a:rPr>
              <a:t>architecture.html</a:t>
            </a:r>
            <a:endParaRPr lang="en-US" dirty="0" smtClean="0"/>
          </a:p>
          <a:p>
            <a:r>
              <a:rPr lang="en-US" dirty="0" smtClean="0"/>
              <a:t>Why write it twice?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03" y="2890821"/>
            <a:ext cx="8606190" cy="23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0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11176" y="35560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</p:spTree>
    <p:extLst>
      <p:ext uri="{BB962C8B-B14F-4D97-AF65-F5344CB8AC3E}">
        <p14:creationId xmlns:p14="http://schemas.microsoft.com/office/powerpoint/2010/main" val="2776695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1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Guaranteed 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data processing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Horizontal 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scalability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Fault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-tolerance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No 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intermediate message 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brokers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Higher 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level abstraction than message passing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“</a:t>
            </a:r>
            <a:r>
              <a:rPr lang="en-US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Just works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”</a:t>
            </a:r>
          </a:p>
          <a:p>
            <a:pPr lvl="1"/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Hadoop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of real time streaming jobs</a:t>
            </a:r>
          </a:p>
          <a:p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Built by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Backtype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, bought by Twitter</a:t>
            </a:r>
          </a:p>
          <a:p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Opensourced</a:t>
            </a: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and a part of Apache now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6038" y="6522545"/>
            <a:ext cx="3645043" cy="3354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gsfc</a:t>
            </a:r>
            <a:r>
              <a:rPr lang="en-US" sz="1000" dirty="0"/>
              <a:t>/15072362777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79838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Yahoo White Template">
  <a:themeElements>
    <a:clrScheme name="Yahoo 1309 1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400090"/>
      </a:accent1>
      <a:accent2>
        <a:srgbClr val="0000FF"/>
      </a:accent2>
      <a:accent3>
        <a:srgbClr val="7A00A7"/>
      </a:accent3>
      <a:accent4>
        <a:srgbClr val="7300FF"/>
      </a:accent4>
      <a:accent5>
        <a:srgbClr val="0082FF"/>
      </a:accent5>
      <a:accent6>
        <a:srgbClr val="9600FF"/>
      </a:accent6>
      <a:hlink>
        <a:srgbClr val="400090"/>
      </a:hlink>
      <a:folHlink>
        <a:srgbClr val="7A00A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000000"/>
          </a:solidFill>
        </a:ln>
      </a:spPr>
      <a:bodyPr rtlCol="0" anchor="t">
        <a:normAutofit/>
      </a:bodyPr>
      <a:lstStyle>
        <a:defPPr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norm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Yahoo White Template.pptx</Template>
  <TotalTime>3526</TotalTime>
  <Words>3277</Words>
  <Application>Microsoft Macintosh PowerPoint</Application>
  <PresentationFormat>On-screen Show (4:3)</PresentationFormat>
  <Paragraphs>531</Paragraphs>
  <Slides>65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Yahoo White Template</vt:lpstr>
      <vt:lpstr>A Hands on Apache Storm Tutorial</vt:lpstr>
      <vt:lpstr>Hi I’m Bobby Evans  (bobby@apache.org)</vt:lpstr>
      <vt:lpstr>Agenda</vt:lpstr>
      <vt:lpstr>Why is Stream Processing Important?</vt:lpstr>
      <vt:lpstr>Why is Stream Processing Important?</vt:lpstr>
      <vt:lpstr>Lambda Architecture</vt:lpstr>
      <vt:lpstr>Kappa Architecture</vt:lpstr>
      <vt:lpstr>Apache Storm</vt:lpstr>
      <vt:lpstr>Apache Storm</vt:lpstr>
      <vt:lpstr>Storm Concepts</vt:lpstr>
      <vt:lpstr>Routing of tuples</vt:lpstr>
      <vt:lpstr>Storm Architecture</vt:lpstr>
      <vt:lpstr>Worker</vt:lpstr>
      <vt:lpstr>Example: WordCount in Storm</vt:lpstr>
      <vt:lpstr>Guaranteeing Message Processing In Three Tasty Flavors</vt:lpstr>
      <vt:lpstr>At Least Once</vt:lpstr>
      <vt:lpstr>At Least Once</vt:lpstr>
      <vt:lpstr>At Least Once</vt:lpstr>
      <vt:lpstr>At Least Once</vt:lpstr>
      <vt:lpstr>Exactly Once - Transactional Topologies (Deprecated)</vt:lpstr>
      <vt:lpstr>Transactional Topologies (Tuple Count)</vt:lpstr>
      <vt:lpstr>Transactional Topologies (Word Count)</vt:lpstr>
      <vt:lpstr>Transactional Topologies (Word Count)</vt:lpstr>
      <vt:lpstr>Transactional Topologies (Word Count)</vt:lpstr>
      <vt:lpstr>Trident</vt:lpstr>
      <vt:lpstr>But What About State </vt:lpstr>
      <vt:lpstr>Enter Trident</vt:lpstr>
      <vt:lpstr>Trident Example</vt:lpstr>
      <vt:lpstr>Trident Example</vt:lpstr>
      <vt:lpstr>DRPC</vt:lpstr>
      <vt:lpstr>DRPC</vt:lpstr>
      <vt:lpstr>DRPC Example from Trident</vt:lpstr>
      <vt:lpstr>Questions?</vt:lpstr>
      <vt:lpstr>Hands on Example (more word count)</vt:lpstr>
      <vt:lpstr>Setup your environment</vt:lpstr>
      <vt:lpstr>Run wordcount in local mode</vt:lpstr>
      <vt:lpstr>Now lets change it...</vt:lpstr>
      <vt:lpstr>Temperature Controller</vt:lpstr>
      <vt:lpstr>Other examples to look at</vt:lpstr>
      <vt:lpstr>Modifying Apache Storm </vt:lpstr>
      <vt:lpstr>Source Layout</vt:lpstr>
      <vt:lpstr>Source Layout storm-core/</vt:lpstr>
      <vt:lpstr>Extension points</vt:lpstr>
      <vt:lpstr>Questions?</vt:lpstr>
      <vt:lpstr>Backup Slides</vt:lpstr>
      <vt:lpstr>Partial Key Grouping</vt:lpstr>
      <vt:lpstr>REST DRPC</vt:lpstr>
      <vt:lpstr>Security </vt:lpstr>
      <vt:lpstr>Authentication By Type</vt:lpstr>
      <vt:lpstr>Credentials Push (Authenticating with External Services)</vt:lpstr>
      <vt:lpstr>Authorization</vt:lpstr>
      <vt:lpstr>Multi-tenancy supervisor.run.worker.as.user: true</vt:lpstr>
      <vt:lpstr>What’s Next </vt:lpstr>
      <vt:lpstr>Scheduling (Especially on Large Clusters)</vt:lpstr>
      <vt:lpstr>Cleanly integrating intermediate message brokers/Data discovery.</vt:lpstr>
      <vt:lpstr>How can I grow/shrink a topology dynamically</vt:lpstr>
      <vt:lpstr>Resource Isolation/Utilization</vt:lpstr>
      <vt:lpstr>Higher level APIs</vt:lpstr>
      <vt:lpstr>What is being built with storm </vt:lpstr>
      <vt:lpstr>Summing Bird</vt:lpstr>
      <vt:lpstr>Statistical Analytics Systems</vt:lpstr>
      <vt:lpstr>Online Machine Learning</vt:lpstr>
      <vt:lpstr>Metrics/Monitoring</vt:lpstr>
      <vt:lpstr>Register Metrics</vt:lpstr>
      <vt:lpstr>Update the Metrics When Something Happens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Yahoo! Presentation Template</dc:title>
  <dc:creator>Preferred Customer</dc:creator>
  <cp:lastModifiedBy>Bobby Evans</cp:lastModifiedBy>
  <cp:revision>186</cp:revision>
  <dcterms:created xsi:type="dcterms:W3CDTF">2013-02-14T02:48:35Z</dcterms:created>
  <dcterms:modified xsi:type="dcterms:W3CDTF">2015-03-06T23:02:19Z</dcterms:modified>
</cp:coreProperties>
</file>